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45" r:id="rId2"/>
    <p:sldId id="343" r:id="rId3"/>
    <p:sldId id="354" r:id="rId4"/>
    <p:sldId id="361" r:id="rId5"/>
    <p:sldId id="265" r:id="rId6"/>
    <p:sldId id="360" r:id="rId7"/>
    <p:sldId id="362" r:id="rId8"/>
    <p:sldId id="363" r:id="rId9"/>
    <p:sldId id="2523" r:id="rId10"/>
    <p:sldId id="355" r:id="rId11"/>
    <p:sldId id="356" r:id="rId12"/>
    <p:sldId id="357" r:id="rId13"/>
    <p:sldId id="271" r:id="rId14"/>
    <p:sldId id="364" r:id="rId15"/>
    <p:sldId id="272" r:id="rId16"/>
    <p:sldId id="276" r:id="rId17"/>
    <p:sldId id="273" r:id="rId18"/>
    <p:sldId id="274" r:id="rId19"/>
    <p:sldId id="275" r:id="rId20"/>
    <p:sldId id="2524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366" r:id="rId38"/>
    <p:sldId id="296" r:id="rId39"/>
    <p:sldId id="367" r:id="rId40"/>
    <p:sldId id="297" r:id="rId41"/>
    <p:sldId id="298" r:id="rId42"/>
    <p:sldId id="299" r:id="rId43"/>
    <p:sldId id="300" r:id="rId44"/>
    <p:sldId id="368" r:id="rId45"/>
    <p:sldId id="301" r:id="rId46"/>
    <p:sldId id="302" r:id="rId47"/>
    <p:sldId id="303" r:id="rId48"/>
    <p:sldId id="304" r:id="rId49"/>
    <p:sldId id="305" r:id="rId50"/>
    <p:sldId id="369" r:id="rId51"/>
    <p:sldId id="370" r:id="rId52"/>
    <p:sldId id="365" r:id="rId53"/>
    <p:sldId id="373" r:id="rId54"/>
    <p:sldId id="348" r:id="rId55"/>
    <p:sldId id="307" r:id="rId56"/>
    <p:sldId id="308" r:id="rId57"/>
    <p:sldId id="2522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6B8"/>
    <a:srgbClr val="5A7EA9"/>
    <a:srgbClr val="00AFEF"/>
    <a:srgbClr val="839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1EA82-57C3-4B81-A3AD-5A268B7623AC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2DAF1-5BC4-4487-AC63-F625CF902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8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2DAF1-5BC4-4487-AC63-F625CF9024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5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7284"/>
            <a:ext cx="6133856" cy="64899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2007" y="0"/>
            <a:ext cx="3326971" cy="32263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3120" y="2589276"/>
            <a:ext cx="4343946" cy="42672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60735" y="0"/>
            <a:ext cx="1731264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7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37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12" Type="http://schemas.openxmlformats.org/officeDocument/2006/relationships/image" Target="../media/image37.jpg"/><Relationship Id="rId2" Type="http://schemas.openxmlformats.org/officeDocument/2006/relationships/image" Target="../media/image2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22.png"/><Relationship Id="rId3" Type="http://schemas.openxmlformats.org/officeDocument/2006/relationships/image" Target="../media/image54.png"/><Relationship Id="rId21" Type="http://schemas.openxmlformats.org/officeDocument/2006/relationships/image" Target="../media/image2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hyperlink" Target="http://www.imagetoday.co.kr/" TargetMode="External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8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hyperlink" Target="http://www.microsoft.com/korea/silverlight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obe.com/" TargetMode="External"/><Relationship Id="rId5" Type="http://schemas.openxmlformats.org/officeDocument/2006/relationships/image" Target="../media/image105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imagetoday.co.k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imagetoday.co.k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www.imagetoday.co.kr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9.png"/><Relationship Id="rId7" Type="http://schemas.openxmlformats.org/officeDocument/2006/relationships/image" Target="../media/image34.jp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28.png"/><Relationship Id="rId16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128.png"/><Relationship Id="rId5" Type="http://schemas.openxmlformats.org/officeDocument/2006/relationships/image" Target="../media/image31.jpg"/><Relationship Id="rId15" Type="http://schemas.openxmlformats.org/officeDocument/2006/relationships/image" Target="../media/image132.jpg"/><Relationship Id="rId10" Type="http://schemas.openxmlformats.org/officeDocument/2006/relationships/image" Target="../media/image18.png"/><Relationship Id="rId19" Type="http://schemas.openxmlformats.org/officeDocument/2006/relationships/image" Target="../media/image136.png"/><Relationship Id="rId4" Type="http://schemas.openxmlformats.org/officeDocument/2006/relationships/image" Target="../media/image30.png"/><Relationship Id="rId9" Type="http://schemas.openxmlformats.org/officeDocument/2006/relationships/image" Target="../media/image36.jpg"/><Relationship Id="rId14" Type="http://schemas.openxmlformats.org/officeDocument/2006/relationships/image" Target="../media/image13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acaotools.com/cacaoencoder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msoft.com/free-webm-encoder.html" TargetMode="External"/><Relationship Id="rId5" Type="http://schemas.openxmlformats.org/officeDocument/2006/relationships/image" Target="../media/image169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053F23F9-B194-F6B2-AE54-16E0407FFA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1CAEC6B-5992-B3A9-5717-0BFE6866F6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1636" y="0"/>
            <a:ext cx="2150364" cy="68579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09801E-1425-DF4F-C9FE-A0EE9504EF2D}"/>
              </a:ext>
            </a:extLst>
          </p:cNvPr>
          <p:cNvGrpSpPr/>
          <p:nvPr/>
        </p:nvGrpSpPr>
        <p:grpSpPr>
          <a:xfrm>
            <a:off x="7238782" y="4169664"/>
            <a:ext cx="4712195" cy="2522219"/>
            <a:chOff x="5420868" y="3788664"/>
            <a:chExt cx="4712195" cy="252221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1FB610D-8333-0853-0DFE-C0E246506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0868" y="5036832"/>
              <a:ext cx="4712195" cy="1274051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A382E89D-96CA-80FB-189D-F02E3C31FE2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489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42071-87BA-DA05-812D-F443E78C14D6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5158A-2DD1-2B8A-A40F-64FC8B9B168F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9A6B0-E4CD-C6DE-5B6A-90DABDE1AD0B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009.</a:t>
            </a:r>
            <a:r>
              <a:rPr lang="ko-KR" alt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멀티미디어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526C-B717-2EC3-B706-DEFCBD8BA9FB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6523DF-1CA6-B4A8-45B9-7878EE1587FA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4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726423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615B1-3B1F-B034-B350-FD3653D15A8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사운드 포맷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76FE3A-892F-D1E1-587B-6BD0537F1F81}"/>
              </a:ext>
            </a:extLst>
          </p:cNvPr>
          <p:cNvSpPr txBox="1"/>
          <p:nvPr/>
        </p:nvSpPr>
        <p:spPr>
          <a:xfrm>
            <a:off x="408431" y="10172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mp3</a:t>
            </a:r>
            <a:r>
              <a:rPr lang="en-US" altLang="ko-KR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CD389-FD0A-8332-F7FE-C83279B2DFCF}"/>
              </a:ext>
            </a:extLst>
          </p:cNvPr>
          <p:cNvSpPr txBox="1"/>
          <p:nvPr/>
        </p:nvSpPr>
        <p:spPr>
          <a:xfrm>
            <a:off x="408431" y="1901765"/>
            <a:ext cx="11320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mp3포맷은 </a:t>
            </a:r>
            <a:r>
              <a:rPr lang="ko-KR" altLang="en-US" sz="2000" b="1" dirty="0">
                <a:solidFill>
                  <a:srgbClr val="FF0000"/>
                </a:solidFill>
              </a:rPr>
              <a:t>가장 일반화된 음악 파일로 </a:t>
            </a:r>
            <a:r>
              <a:rPr lang="ko-KR" altLang="en-US" sz="2000" b="1" dirty="0" err="1">
                <a:solidFill>
                  <a:srgbClr val="FF0000"/>
                </a:solidFill>
              </a:rPr>
              <a:t>음악CD를</a:t>
            </a:r>
            <a:r>
              <a:rPr lang="ko-KR" altLang="en-US" sz="2000" b="1" dirty="0">
                <a:solidFill>
                  <a:srgbClr val="FF0000"/>
                </a:solidFill>
              </a:rPr>
              <a:t> 그대로 컴퓨터 파일</a:t>
            </a:r>
            <a:r>
              <a:rPr lang="ko-KR" altLang="en-US" sz="2000" dirty="0"/>
              <a:t>로 만든 것이다.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5E95D-01AD-775A-41CE-7977DD13F0DB}"/>
              </a:ext>
            </a:extLst>
          </p:cNvPr>
          <p:cNvSpPr txBox="1"/>
          <p:nvPr/>
        </p:nvSpPr>
        <p:spPr>
          <a:xfrm>
            <a:off x="473527" y="2767710"/>
            <a:ext cx="110871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3분짜리 음악 1곡에 4MB정도의 크기를 가진다. 대부분의 음악 파일은 MP3로 이루어져 있으며 </a:t>
            </a:r>
            <a:r>
              <a:rPr lang="ko-KR" altLang="en-US" dirty="0" err="1"/>
              <a:t>CD음질의</a:t>
            </a:r>
            <a:r>
              <a:rPr lang="ko-KR" altLang="en-US" dirty="0"/>
              <a:t> 음악을 들을 수 있다는 장점이 있다.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MP3(MPEG </a:t>
            </a:r>
            <a:r>
              <a:rPr lang="ko-KR" altLang="en-US" dirty="0" err="1"/>
              <a:t>Audio</a:t>
            </a:r>
            <a:r>
              <a:rPr lang="ko-KR" altLang="en-US" dirty="0"/>
              <a:t> Layer-3)는 인지압축방식(</a:t>
            </a:r>
            <a:r>
              <a:rPr lang="ko-KR" altLang="en-US" dirty="0" err="1"/>
              <a:t>Perceptural</a:t>
            </a:r>
            <a:r>
              <a:rPr lang="ko-KR" altLang="en-US" dirty="0"/>
              <a:t> </a:t>
            </a:r>
            <a:r>
              <a:rPr lang="ko-KR" altLang="en-US" dirty="0" err="1"/>
              <a:t>Coding</a:t>
            </a:r>
            <a:r>
              <a:rPr lang="ko-KR" altLang="en-US" dirty="0"/>
              <a:t>)을 통해 원본파일에서 필요 없는 데이터를 삭제하여 </a:t>
            </a:r>
            <a:r>
              <a:rPr lang="ko-KR" altLang="en-US" dirty="0" err="1"/>
              <a:t>CD급의</a:t>
            </a:r>
            <a:r>
              <a:rPr lang="ko-KR" altLang="en-US" dirty="0"/>
              <a:t> 음질을 유지한 상태로 데이터의 크기를 약 1/10 이상으로 축소할 수 있다. 이처럼 높은 압축률에도 불구하고 뛰어난 음질을 유지하기 때문에 지금까지 가장 많이 사용되는 오디오 코덱이다.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8595794" y="7212005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29335" y="3170288"/>
            <a:ext cx="82696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E5ECE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795" dirty="0">
                <a:latin typeface="휴먼아미체"/>
                <a:cs typeface="휴먼아미체"/>
              </a:rPr>
              <a:t>다른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음악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파일들과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달리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345" dirty="0">
                <a:latin typeface="한컴산뜻돋움"/>
                <a:cs typeface="한컴산뜻돋움"/>
              </a:rPr>
              <a:t>Ogg</a:t>
            </a:r>
            <a:r>
              <a:rPr sz="2400" spc="345" dirty="0">
                <a:latin typeface="휴먼아미체"/>
                <a:cs typeface="휴먼아미체"/>
              </a:rPr>
              <a:t>포맷은</a:t>
            </a:r>
            <a:r>
              <a:rPr sz="2400" spc="-670" dirty="0">
                <a:latin typeface="휴먼아미체"/>
                <a:cs typeface="휴먼아미체"/>
              </a:rPr>
              <a:t> </a:t>
            </a:r>
            <a:r>
              <a:rPr sz="2400" spc="980" dirty="0">
                <a:latin typeface="휴먼아미체"/>
                <a:cs typeface="휴먼아미체"/>
              </a:rPr>
              <a:t>무료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555" dirty="0">
                <a:latin typeface="휴먼아미체"/>
                <a:cs typeface="휴먼아미체"/>
              </a:rPr>
              <a:t>음악파일이다</a:t>
            </a:r>
            <a:r>
              <a:rPr sz="2400" spc="55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354965" indent="-342265">
              <a:lnSpc>
                <a:spcPct val="100000"/>
              </a:lnSpc>
              <a:buClr>
                <a:srgbClr val="9E5ECE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715" dirty="0">
                <a:latin typeface="휴먼아미체"/>
                <a:cs typeface="휴먼아미체"/>
              </a:rPr>
              <a:t>가변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비트레이트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(VBR:</a:t>
            </a:r>
            <a:r>
              <a:rPr sz="24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Variable</a:t>
            </a:r>
            <a:r>
              <a:rPr sz="2400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Bit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150" dirty="0">
                <a:solidFill>
                  <a:srgbClr val="00AFEF"/>
                </a:solidFill>
                <a:latin typeface="한컴산뜻돋움"/>
                <a:cs typeface="한컴산뜻돋움"/>
              </a:rPr>
              <a:t>Rate</a:t>
            </a:r>
            <a:r>
              <a:rPr sz="2400" spc="150" dirty="0">
                <a:latin typeface="한컴산뜻돋움"/>
                <a:cs typeface="한컴산뜻돋움"/>
              </a:rPr>
              <a:t>)</a:t>
            </a:r>
            <a:r>
              <a:rPr sz="2400" spc="150" dirty="0">
                <a:latin typeface="휴먼아미체"/>
                <a:cs typeface="휴먼아미체"/>
              </a:rPr>
              <a:t>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기본으로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지원한다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354965" marR="581660" indent="-342265">
              <a:lnSpc>
                <a:spcPct val="100000"/>
              </a:lnSpc>
              <a:buClr>
                <a:srgbClr val="9E5ECE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380" dirty="0">
                <a:latin typeface="한컴산뜻돋움"/>
                <a:cs typeface="한컴산뜻돋움"/>
              </a:rPr>
              <a:t>MP3</a:t>
            </a:r>
            <a:r>
              <a:rPr sz="2400" spc="380" dirty="0">
                <a:latin typeface="휴먼아미체"/>
                <a:cs typeface="휴먼아미체"/>
              </a:rPr>
              <a:t>포맷의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최대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비트레이트가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한컴산뜻돋움"/>
                <a:cs typeface="한컴산뜻돋움"/>
              </a:rPr>
              <a:t>320kbps</a:t>
            </a:r>
            <a:r>
              <a:rPr sz="2400" spc="140" dirty="0">
                <a:latin typeface="휴먼아미체"/>
                <a:cs typeface="휴먼아미체"/>
              </a:rPr>
              <a:t>인데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비해서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이쪽은 </a:t>
            </a:r>
            <a:r>
              <a:rPr sz="2400" spc="645" dirty="0">
                <a:latin typeface="휴먼아미체"/>
                <a:cs typeface="휴먼아미체"/>
              </a:rPr>
              <a:t>약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55" dirty="0">
                <a:latin typeface="한컴산뜻돋움"/>
                <a:cs typeface="한컴산뜻돋움"/>
              </a:rPr>
              <a:t>500kbps</a:t>
            </a:r>
            <a:r>
              <a:rPr sz="2400" spc="155" dirty="0">
                <a:latin typeface="휴먼아미체"/>
                <a:cs typeface="휴먼아미체"/>
              </a:rPr>
              <a:t>까지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지원한다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5090" y="3021651"/>
            <a:ext cx="7505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930" dirty="0">
                <a:solidFill>
                  <a:srgbClr val="00359E"/>
                </a:solidFill>
                <a:latin typeface="휴먼아미체"/>
                <a:cs typeface="휴먼아미체"/>
              </a:rPr>
              <a:t>장점</a:t>
            </a:r>
            <a:endParaRPr sz="3200">
              <a:latin typeface="휴먼아미체"/>
              <a:cs typeface="휴먼아미체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0657" y="4752268"/>
            <a:ext cx="11301095" cy="1730375"/>
            <a:chOff x="891286" y="4082796"/>
            <a:chExt cx="11301095" cy="173037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4302252"/>
              <a:ext cx="10241280" cy="15041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7636" y="4302252"/>
              <a:ext cx="10241280" cy="1504315"/>
            </a:xfrm>
            <a:custGeom>
              <a:avLst/>
              <a:gdLst/>
              <a:ahLst/>
              <a:cxnLst/>
              <a:rect l="l" t="t" r="r" b="b"/>
              <a:pathLst>
                <a:path w="10241280" h="1504314">
                  <a:moveTo>
                    <a:pt x="10241280" y="1372755"/>
                  </a:moveTo>
                  <a:lnTo>
                    <a:pt x="10230952" y="1423917"/>
                  </a:lnTo>
                  <a:lnTo>
                    <a:pt x="10202786" y="1465694"/>
                  </a:lnTo>
                  <a:lnTo>
                    <a:pt x="10161009" y="1493860"/>
                  </a:lnTo>
                  <a:lnTo>
                    <a:pt x="10109847" y="1504188"/>
                  </a:lnTo>
                  <a:lnTo>
                    <a:pt x="131432" y="1504188"/>
                  </a:lnTo>
                  <a:lnTo>
                    <a:pt x="80270" y="1493860"/>
                  </a:lnTo>
                  <a:lnTo>
                    <a:pt x="38493" y="1465694"/>
                  </a:lnTo>
                  <a:lnTo>
                    <a:pt x="10327" y="1423917"/>
                  </a:lnTo>
                  <a:lnTo>
                    <a:pt x="0" y="1372755"/>
                  </a:lnTo>
                  <a:lnTo>
                    <a:pt x="0" y="131432"/>
                  </a:lnTo>
                  <a:lnTo>
                    <a:pt x="10327" y="80270"/>
                  </a:lnTo>
                  <a:lnTo>
                    <a:pt x="38493" y="38493"/>
                  </a:lnTo>
                  <a:lnTo>
                    <a:pt x="80270" y="10327"/>
                  </a:lnTo>
                  <a:lnTo>
                    <a:pt x="131432" y="0"/>
                  </a:lnTo>
                  <a:lnTo>
                    <a:pt x="10109847" y="0"/>
                  </a:lnTo>
                  <a:lnTo>
                    <a:pt x="10161009" y="10327"/>
                  </a:lnTo>
                  <a:lnTo>
                    <a:pt x="10202786" y="38493"/>
                  </a:lnTo>
                  <a:lnTo>
                    <a:pt x="10230952" y="80270"/>
                  </a:lnTo>
                  <a:lnTo>
                    <a:pt x="10241280" y="131432"/>
                  </a:lnTo>
                  <a:lnTo>
                    <a:pt x="10241280" y="1372755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441" y="4082796"/>
              <a:ext cx="4441557" cy="2225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36" y="4134612"/>
              <a:ext cx="6435076" cy="17084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129335" y="5156862"/>
            <a:ext cx="83178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9E5ECE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980" dirty="0">
                <a:latin typeface="휴먼아미체"/>
                <a:cs typeface="휴먼아미체"/>
              </a:rPr>
              <a:t>높은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비트레이트로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인해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디코딩의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연산이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1070" dirty="0">
                <a:latin typeface="휴먼아미체"/>
                <a:cs typeface="휴먼아미체"/>
              </a:rPr>
              <a:t>좀더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70" dirty="0">
                <a:latin typeface="휴먼아미체"/>
                <a:cs typeface="휴먼아미체"/>
              </a:rPr>
              <a:t>복잡해지기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때문에 </a:t>
            </a:r>
            <a:r>
              <a:rPr sz="2400" spc="835" dirty="0">
                <a:latin typeface="휴먼아미체"/>
                <a:cs typeface="휴먼아미체"/>
              </a:rPr>
              <a:t>그만큼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배터리를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더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소모하여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565" dirty="0">
                <a:latin typeface="휴먼아미체"/>
                <a:cs typeface="휴먼아미체"/>
              </a:rPr>
              <a:t>재생시간이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짧아지고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980" dirty="0">
                <a:latin typeface="휴먼아미체"/>
                <a:cs typeface="휴먼아미체"/>
              </a:rPr>
              <a:t>고급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사양의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휴대용 기기라도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바로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재생이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되지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않는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경우가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휴먼아미체"/>
                <a:cs typeface="휴먼아미체"/>
              </a:rPr>
              <a:t>있다</a:t>
            </a:r>
            <a:r>
              <a:rPr sz="2400" spc="3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5090" y="5008224"/>
            <a:ext cx="750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30" dirty="0">
                <a:solidFill>
                  <a:srgbClr val="00359E"/>
                </a:solidFill>
                <a:latin typeface="휴먼아미체"/>
                <a:cs typeface="휴먼아미체"/>
              </a:rPr>
              <a:t>단점</a:t>
            </a:r>
            <a:endParaRPr sz="3200">
              <a:latin typeface="휴먼아미체"/>
              <a:cs typeface="휴먼아미체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571" y="6488104"/>
            <a:ext cx="9640822" cy="3334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00F4C4-DBC3-A1D7-9229-F2FA3BEB0F6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사운드 포맷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57FE2-7198-63C3-1DCA-BA2DF31C70D5}"/>
              </a:ext>
            </a:extLst>
          </p:cNvPr>
          <p:cNvSpPr txBox="1"/>
          <p:nvPr/>
        </p:nvSpPr>
        <p:spPr>
          <a:xfrm>
            <a:off x="364672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0AFEF"/>
                </a:solidFill>
                <a:latin typeface="한컴산뜻돋움"/>
                <a:cs typeface="한컴산뜻돋움"/>
              </a:rPr>
              <a:t>ogg</a:t>
            </a:r>
            <a:r>
              <a:rPr lang="en-US" altLang="ko-KR"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C980E-3C5A-956D-4764-B99C86D8120F}"/>
              </a:ext>
            </a:extLst>
          </p:cNvPr>
          <p:cNvSpPr txBox="1"/>
          <p:nvPr/>
        </p:nvSpPr>
        <p:spPr>
          <a:xfrm>
            <a:off x="424543" y="1867797"/>
            <a:ext cx="1131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압축방식은 MP3와 비슷하다. 하지만, MP3에 비해 음역 손실이 덜하다. 그럼에도 불구하고 아직까지는 보편화되지 않았다.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F8B86C4-5174-BE7E-92B7-274ABD804A5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사운드 포맷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196C7-9A87-17ED-F164-F4DEEEA630AC}"/>
              </a:ext>
            </a:extLst>
          </p:cNvPr>
          <p:cNvSpPr txBox="1"/>
          <p:nvPr/>
        </p:nvSpPr>
        <p:spPr>
          <a:xfrm>
            <a:off x="386444" y="9562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4576B8"/>
                </a:solidFill>
              </a:rPr>
              <a:t>wav</a:t>
            </a:r>
            <a:r>
              <a:rPr lang="ko-KR" altLang="en-US" sz="2400" b="1" dirty="0">
                <a:solidFill>
                  <a:srgbClr val="4576B8"/>
                </a:solidFill>
              </a:rPr>
              <a:t> 포맷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C1D9A-3855-77D3-D3E8-E12C1F67F760}"/>
              </a:ext>
            </a:extLst>
          </p:cNvPr>
          <p:cNvSpPr txBox="1"/>
          <p:nvPr/>
        </p:nvSpPr>
        <p:spPr>
          <a:xfrm>
            <a:off x="386444" y="1593338"/>
            <a:ext cx="1125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WAVE란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압축이 안된 원본 음향을 그 자체로 저장할 때 사용하는 포맷</a:t>
            </a:r>
            <a:r>
              <a:rPr lang="ko-KR" altLang="en-US" sz="2400" dirty="0"/>
              <a:t>이다.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23169-B819-E264-286A-2ABD61F22BDE}"/>
              </a:ext>
            </a:extLst>
          </p:cNvPr>
          <p:cNvSpPr txBox="1"/>
          <p:nvPr/>
        </p:nvSpPr>
        <p:spPr>
          <a:xfrm>
            <a:off x="386444" y="2096131"/>
            <a:ext cx="10850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음악 </a:t>
            </a:r>
            <a:r>
              <a:rPr lang="ko-KR" altLang="en-US" dirty="0" err="1"/>
              <a:t>CD에</a:t>
            </a:r>
            <a:r>
              <a:rPr lang="ko-KR" altLang="en-US" dirty="0"/>
              <a:t> 있는 음악파일을 어떠한 형태로도 압축하지 않고 하나의 파일로 만들었을 때에 해당하는 윈도우용 오디오 포맷의 규격이다. 따라서 음악을 최종적으로 저장하기에는 적합하지는 않다. 하지만 경고음이나 기계음처럼 1~3초 정도의 </a:t>
            </a:r>
            <a:r>
              <a:rPr lang="ko-KR" altLang="en-US" b="1" dirty="0">
                <a:solidFill>
                  <a:srgbClr val="C00000"/>
                </a:solidFill>
              </a:rPr>
              <a:t>짧은 소리를 저장</a:t>
            </a:r>
            <a:r>
              <a:rPr lang="ko-KR" altLang="en-US" dirty="0"/>
              <a:t>할 때에는 </a:t>
            </a:r>
            <a:r>
              <a:rPr lang="ko-KR" altLang="en-US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wav</a:t>
            </a:r>
            <a:r>
              <a:rPr lang="ko-KR" altLang="en-US" b="1" dirty="0">
                <a:solidFill>
                  <a:srgbClr val="C00000"/>
                </a:solidFill>
              </a:rPr>
              <a:t> 포맷</a:t>
            </a:r>
            <a:r>
              <a:rPr lang="ko-KR" altLang="en-US" dirty="0"/>
              <a:t>을 쓰는 경우가 많다.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110D1A-F6A7-7A58-C4E3-D276F5CEA09D}"/>
              </a:ext>
            </a:extLst>
          </p:cNvPr>
          <p:cNvSpPr txBox="1"/>
          <p:nvPr/>
        </p:nvSpPr>
        <p:spPr>
          <a:xfrm>
            <a:off x="944336" y="3355508"/>
            <a:ext cx="10292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“.</a:t>
            </a:r>
            <a:r>
              <a:rPr lang="ko-KR" altLang="en-US" sz="1400" dirty="0" err="1"/>
              <a:t>wav</a:t>
            </a:r>
            <a:r>
              <a:rPr lang="ko-KR" altLang="en-US" sz="1400" dirty="0"/>
              <a:t>” 라는 확장자를 가진 </a:t>
            </a:r>
            <a:r>
              <a:rPr lang="ko-KR" altLang="en-US" sz="1400" dirty="0" err="1"/>
              <a:t>wav파일은</a:t>
            </a:r>
            <a:r>
              <a:rPr lang="ko-KR" altLang="en-US" sz="1400" dirty="0"/>
              <a:t> 윈도우에서 사용되는 PCM(</a:t>
            </a:r>
            <a:r>
              <a:rPr lang="ko-KR" altLang="en-US" sz="1400" dirty="0" err="1"/>
              <a:t>Pulse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Coded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Modulation</a:t>
            </a:r>
            <a:r>
              <a:rPr lang="ko-KR" altLang="en-US" sz="1400" dirty="0"/>
              <a:t>)오디오 파일로 음악파일일 수도 있지만, 원칙적으로는 “소리가 녹음된 </a:t>
            </a:r>
            <a:r>
              <a:rPr lang="ko-KR" altLang="en-US" sz="1400" dirty="0" err="1"/>
              <a:t>파일”이다</a:t>
            </a:r>
            <a:r>
              <a:rPr lang="ko-KR" altLang="en-US" sz="1400" dirty="0"/>
              <a:t>. 즉, 음원/음향 파일이다.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3AA86F-F333-A6A7-F589-F6743BE8F10B}"/>
              </a:ext>
            </a:extLst>
          </p:cNvPr>
          <p:cNvSpPr txBox="1"/>
          <p:nvPr/>
        </p:nvSpPr>
        <p:spPr>
          <a:xfrm>
            <a:off x="944336" y="4311194"/>
            <a:ext cx="104992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윈도우의 파일 검색창에서 *.</a:t>
            </a:r>
            <a:r>
              <a:rPr lang="ko-KR" altLang="en-US" sz="1400" dirty="0" err="1"/>
              <a:t>wav</a:t>
            </a:r>
            <a:r>
              <a:rPr lang="ko-KR" altLang="en-US" sz="1400" dirty="0"/>
              <a:t> 이렇게 검색하면 많은 웨이브 파일들을 발견할 수 있다. 아래의 사이트는 다양한 음원들을 제공하고 있는데 특별히 동물 소리들을 들을 수 있다.</a:t>
            </a:r>
          </a:p>
          <a:p>
            <a:r>
              <a:rPr lang="ko-KR" altLang="en-US" sz="1400" dirty="0"/>
              <a:t>참고</a:t>
            </a:r>
            <a:r>
              <a:rPr lang="en-US" altLang="ko-KR" sz="1400" dirty="0"/>
              <a:t>: </a:t>
            </a:r>
            <a:r>
              <a:rPr lang="ko-KR" altLang="en-US" sz="1400" dirty="0"/>
              <a:t>http://www.audiosparx.com/sa/search/home_srchpost.cfm</a:t>
            </a:r>
          </a:p>
        </p:txBody>
      </p:sp>
      <p:pic>
        <p:nvPicPr>
          <p:cNvPr id="27" name="object 10">
            <a:extLst>
              <a:ext uri="{FF2B5EF4-FFF2-40B4-BE49-F238E27FC236}">
                <a16:creationId xmlns:a16="http://schemas.microsoft.com/office/drawing/2014/main" id="{F9808A67-88DC-6934-CACD-0A1F4A24CD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42" y="3403989"/>
            <a:ext cx="233172" cy="233172"/>
          </a:xfrm>
          <a:prstGeom prst="rect">
            <a:avLst/>
          </a:prstGeom>
        </p:spPr>
      </p:pic>
      <p:pic>
        <p:nvPicPr>
          <p:cNvPr id="28" name="object 10">
            <a:extLst>
              <a:ext uri="{FF2B5EF4-FFF2-40B4-BE49-F238E27FC236}">
                <a16:creationId xmlns:a16="http://schemas.microsoft.com/office/drawing/2014/main" id="{220A1C83-8440-5B41-9538-F7D74FD20C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42" y="4371447"/>
            <a:ext cx="233172" cy="233172"/>
          </a:xfrm>
          <a:prstGeom prst="rect">
            <a:avLst/>
          </a:prstGeom>
        </p:spPr>
      </p:pic>
      <p:pic>
        <p:nvPicPr>
          <p:cNvPr id="29" name="object 10">
            <a:extLst>
              <a:ext uri="{FF2B5EF4-FFF2-40B4-BE49-F238E27FC236}">
                <a16:creationId xmlns:a16="http://schemas.microsoft.com/office/drawing/2014/main" id="{456DCFF7-4AE8-C45D-E5BC-7E072C573F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42" y="5503696"/>
            <a:ext cx="233172" cy="2331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EE3000-D8AC-36FB-148D-4F3767DB2CD3}"/>
              </a:ext>
            </a:extLst>
          </p:cNvPr>
          <p:cNvSpPr txBox="1"/>
          <p:nvPr/>
        </p:nvSpPr>
        <p:spPr>
          <a:xfrm>
            <a:off x="944336" y="5440123"/>
            <a:ext cx="10052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윈도우가 부팅될 때 흘러나오는 짧은 멜로디 역시도 </a:t>
            </a:r>
            <a:r>
              <a:rPr lang="ko-KR" altLang="en-US" sz="1400" dirty="0" err="1"/>
              <a:t>wav</a:t>
            </a:r>
            <a:r>
              <a:rPr lang="ko-KR" altLang="en-US" sz="1400" dirty="0"/>
              <a:t> 파일이 연주되는 것이다. </a:t>
            </a:r>
            <a:r>
              <a:rPr lang="ko-KR" altLang="en-US" sz="1400" dirty="0" err="1"/>
              <a:t>wav</a:t>
            </a:r>
            <a:r>
              <a:rPr lang="ko-KR" altLang="en-US" sz="1400" dirty="0"/>
              <a:t> 파일로 편집하면 음질 손실이 거의 없지만, mp3는 손실형 압축을 하기에 편집이 곤란하고, 편집한 후 다시 압축하면 음질이 손상된다.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" y="0"/>
            <a:ext cx="1057387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2838"/>
            <a:ext cx="4112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나눔고딕"/>
                <a:cs typeface="나눔고딕"/>
              </a:rPr>
              <a:t>&lt;audio&gt;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7867" y="1830439"/>
            <a:ext cx="40551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&lt;audio&gt;</a:t>
            </a:r>
            <a:r>
              <a:rPr sz="6000" b="1" spc="-46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6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태그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9987" y="3410204"/>
            <a:ext cx="727837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75"/>
              </a:lnSpc>
              <a:spcBef>
                <a:spcPts val="100"/>
              </a:spcBef>
            </a:pPr>
            <a:r>
              <a:rPr sz="3600" spc="1095" dirty="0">
                <a:latin typeface="휴먼아미체"/>
                <a:cs typeface="휴먼아미체"/>
              </a:rPr>
              <a:t>브라우저에서</a:t>
            </a:r>
            <a:endParaRPr sz="3600">
              <a:latin typeface="휴먼아미체"/>
              <a:cs typeface="휴먼아미체"/>
            </a:endParaRPr>
          </a:p>
          <a:p>
            <a:pPr marL="12700">
              <a:lnSpc>
                <a:spcPts val="5235"/>
              </a:lnSpc>
            </a:pPr>
            <a:r>
              <a:rPr sz="4400" b="1" spc="-335" dirty="0">
                <a:latin typeface="나눔고딕 ExtraBold"/>
                <a:cs typeface="나눔고딕 ExtraBold"/>
              </a:rPr>
              <a:t>플러그인의</a:t>
            </a:r>
            <a:r>
              <a:rPr sz="4400" b="1" spc="-450" dirty="0">
                <a:latin typeface="나눔고딕 ExtraBold"/>
                <a:cs typeface="나눔고딕 ExtraBold"/>
              </a:rPr>
              <a:t> </a:t>
            </a:r>
            <a:r>
              <a:rPr sz="4400" b="1" spc="-305" dirty="0">
                <a:latin typeface="나눔고딕 ExtraBold"/>
                <a:cs typeface="나눔고딕 ExtraBold"/>
              </a:rPr>
              <a:t>도움</a:t>
            </a:r>
            <a:r>
              <a:rPr sz="4400" b="1" spc="-450" dirty="0">
                <a:latin typeface="나눔고딕 ExtraBold"/>
                <a:cs typeface="나눔고딕 ExtraBold"/>
              </a:rPr>
              <a:t> </a:t>
            </a:r>
            <a:r>
              <a:rPr sz="4400" b="1" spc="-305" dirty="0">
                <a:latin typeface="나눔고딕 ExtraBold"/>
                <a:cs typeface="나눔고딕 ExtraBold"/>
              </a:rPr>
              <a:t>없이</a:t>
            </a:r>
            <a:r>
              <a:rPr sz="4400" b="1" spc="-434" dirty="0">
                <a:latin typeface="나눔고딕 ExtraBold"/>
                <a:cs typeface="나눔고딕 ExtraBold"/>
              </a:rPr>
              <a:t> </a:t>
            </a:r>
            <a:r>
              <a:rPr sz="4400" b="1" spc="-32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음악</a:t>
            </a:r>
            <a:r>
              <a:rPr sz="4400" b="1" spc="-320" dirty="0">
                <a:latin typeface="나눔고딕 ExtraBold"/>
                <a:cs typeface="나눔고딕 ExtraBold"/>
              </a:rPr>
              <a:t>을</a:t>
            </a:r>
            <a:r>
              <a:rPr sz="4400" b="1" spc="-445" dirty="0"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latin typeface="나눔고딕 ExtraBold"/>
                <a:cs typeface="나눔고딕 ExtraBold"/>
              </a:rPr>
              <a:t>재생</a:t>
            </a:r>
            <a:endParaRPr sz="4400">
              <a:latin typeface="나눔고딕 ExtraBold"/>
              <a:cs typeface="나눔고딕 ExtraBold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969" dirty="0">
                <a:latin typeface="휴먼아미체"/>
                <a:cs typeface="휴먼아미체"/>
              </a:rPr>
              <a:t>할</a:t>
            </a:r>
            <a:r>
              <a:rPr sz="3600" spc="-865" dirty="0">
                <a:latin typeface="휴먼아미체"/>
                <a:cs typeface="휴먼아미체"/>
              </a:rPr>
              <a:t> </a:t>
            </a:r>
            <a:r>
              <a:rPr sz="3600" spc="1550" dirty="0">
                <a:latin typeface="휴먼아미체"/>
                <a:cs typeface="휴먼아미체"/>
              </a:rPr>
              <a:t>수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1360" dirty="0">
                <a:latin typeface="휴먼아미체"/>
                <a:cs typeface="휴먼아미체"/>
              </a:rPr>
              <a:t>있도록</a:t>
            </a:r>
            <a:r>
              <a:rPr sz="3600" spc="-875" dirty="0">
                <a:latin typeface="휴먼아미체"/>
                <a:cs typeface="휴먼아미체"/>
              </a:rPr>
              <a:t> </a:t>
            </a:r>
            <a:r>
              <a:rPr sz="3600" spc="1175" dirty="0">
                <a:latin typeface="휴먼아미체"/>
                <a:cs typeface="휴먼아미체"/>
              </a:rPr>
              <a:t>만들어</a:t>
            </a:r>
            <a:r>
              <a:rPr sz="3600" spc="-875" dirty="0">
                <a:latin typeface="휴먼아미체"/>
                <a:cs typeface="휴먼아미체"/>
              </a:rPr>
              <a:t> </a:t>
            </a:r>
            <a:r>
              <a:rPr sz="3600" spc="765" dirty="0">
                <a:latin typeface="휴먼아미체"/>
                <a:cs typeface="휴먼아미체"/>
              </a:rPr>
              <a:t>준다</a:t>
            </a:r>
            <a:r>
              <a:rPr sz="3600" spc="765" dirty="0">
                <a:latin typeface="한컴산뜻돋움"/>
                <a:cs typeface="한컴산뜻돋움"/>
              </a:rPr>
              <a:t>.</a:t>
            </a:r>
            <a:endParaRPr sz="36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124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445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8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0" dirty="0">
                <a:solidFill>
                  <a:srgbClr val="585858"/>
                </a:solidFill>
                <a:latin typeface="휴먼아미체"/>
                <a:cs typeface="휴먼아미체"/>
              </a:rPr>
              <a:t>음악듣기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136" y="6541007"/>
            <a:ext cx="219455" cy="21945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75432" y="5799404"/>
            <a:ext cx="1024890" cy="1059180"/>
            <a:chOff x="2975432" y="5799404"/>
            <a:chExt cx="1024890" cy="10591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4"/>
              <a:ext cx="919010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69"/>
              <a:ext cx="519404" cy="43092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200" y="2031034"/>
            <a:ext cx="919016" cy="906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7C736-0A72-871C-6C79-4BBDEFA81BE8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오디오 재생하기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오디오 재생하기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4C3C6-EFFC-A12C-1CCF-F8F52FB1BD9D}"/>
              </a:ext>
            </a:extLst>
          </p:cNvPr>
          <p:cNvSpPr txBox="1"/>
          <p:nvPr/>
        </p:nvSpPr>
        <p:spPr>
          <a:xfrm>
            <a:off x="630268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 </a:t>
            </a:r>
            <a:r>
              <a:rPr lang="ko-KR" altLang="en-US" b="1"/>
              <a:t>태그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25FC0-7278-4D4B-277D-A307A260A7B1}"/>
              </a:ext>
            </a:extLst>
          </p:cNvPr>
          <p:cNvSpPr txBox="1"/>
          <p:nvPr/>
        </p:nvSpPr>
        <p:spPr>
          <a:xfrm>
            <a:off x="370209" y="1673559"/>
            <a:ext cx="5612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배경 음악이나 효과음 등 오디오 재생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대부분 브라우저에서 </a:t>
            </a:r>
            <a:r>
              <a:rPr lang="en-US" altLang="ko-KR" sz="1400"/>
              <a:t>mp3 </a:t>
            </a:r>
            <a:r>
              <a:rPr lang="ko-KR" altLang="en-US" sz="1400"/>
              <a:t>지원하므로 </a:t>
            </a:r>
            <a:r>
              <a:rPr lang="en-US" altLang="ko-KR" sz="1400"/>
              <a:t>mp3 </a:t>
            </a:r>
            <a:r>
              <a:rPr lang="ko-KR" altLang="en-US" sz="1400"/>
              <a:t>파일만 사용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55E4A-2369-021A-11AD-7CE841E9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4" y="2525213"/>
            <a:ext cx="5417389" cy="361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D776AB-1BCA-FF05-4CE7-82C0445C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9" y="3021280"/>
            <a:ext cx="5857613" cy="17772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751780-1AB4-54D6-63CE-0F2F2EF24D13}"/>
              </a:ext>
            </a:extLst>
          </p:cNvPr>
          <p:cNvSpPr/>
          <p:nvPr/>
        </p:nvSpPr>
        <p:spPr>
          <a:xfrm>
            <a:off x="7106570" y="1801277"/>
            <a:ext cx="3954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="media/bgsound.mp3"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3AEA80-09FF-D16E-E777-2BEA49023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52" y="2186931"/>
            <a:ext cx="3349396" cy="1977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FE8AF-EA07-E2A9-38FC-06010D293E85}"/>
              </a:ext>
            </a:extLst>
          </p:cNvPr>
          <p:cNvSpPr txBox="1"/>
          <p:nvPr/>
        </p:nvSpPr>
        <p:spPr>
          <a:xfrm>
            <a:off x="7630752" y="4662942"/>
            <a:ext cx="433584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2018</a:t>
            </a:r>
            <a:r>
              <a:rPr lang="ko-KR" altLang="en-US" sz="1200">
                <a:solidFill>
                  <a:srgbClr val="C00000"/>
                </a:solidFill>
              </a:rPr>
              <a:t>년 </a:t>
            </a:r>
            <a:r>
              <a:rPr lang="en-US" altLang="ko-KR" sz="1200">
                <a:solidFill>
                  <a:srgbClr val="C00000"/>
                </a:solidFill>
              </a:rPr>
              <a:t>1</a:t>
            </a:r>
            <a:r>
              <a:rPr lang="ko-KR" altLang="en-US" sz="1200">
                <a:solidFill>
                  <a:srgbClr val="C00000"/>
                </a:solidFill>
              </a:rPr>
              <a:t>월부터 크롬 브라우저에서 오디오 자동 재생 차단</a:t>
            </a:r>
          </a:p>
        </p:txBody>
      </p:sp>
      <p:sp>
        <p:nvSpPr>
          <p:cNvPr id="9" name="사각형 설명선 2">
            <a:extLst>
              <a:ext uri="{FF2B5EF4-FFF2-40B4-BE49-F238E27FC236}">
                <a16:creationId xmlns:a16="http://schemas.microsoft.com/office/drawing/2014/main" id="{4DCBF52F-6DA5-DEF4-028F-24A52D790DC6}"/>
              </a:ext>
            </a:extLst>
          </p:cNvPr>
          <p:cNvSpPr/>
          <p:nvPr/>
        </p:nvSpPr>
        <p:spPr>
          <a:xfrm>
            <a:off x="7492464" y="4585470"/>
            <a:ext cx="4558018" cy="540204"/>
          </a:xfrm>
          <a:prstGeom prst="wedgeRectCallout">
            <a:avLst>
              <a:gd name="adj1" fmla="val -21039"/>
              <a:gd name="adj2" fmla="val -14923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14C3EE-6A74-2C6F-0371-F0FB8EDF2C6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4FB244-A90E-87DA-2CA9-1E81AFB725F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83099-7D9C-68BD-06D0-5718A9EC74B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6612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452627"/>
            <a:ext cx="12091670" cy="6405880"/>
            <a:chOff x="0" y="452627"/>
            <a:chExt cx="12091670" cy="6405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2627"/>
              <a:ext cx="12091414" cy="64053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1624584"/>
              <a:ext cx="1731263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2105560"/>
              <a:ext cx="2008631" cy="542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223" y="1592579"/>
              <a:ext cx="1487423" cy="6766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22056" y="1643321"/>
            <a:ext cx="2316480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기본형식</a:t>
            </a:r>
            <a:endParaRPr sz="24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>
              <a:latin typeface="나눔고딕 ExtraBold"/>
              <a:cs typeface="나눔고딕 ExtraBold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&lt;audio&gt;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&lt;/audio&gt;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99205" y="2886153"/>
          <a:ext cx="7369174" cy="327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Attribute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Value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Description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재생할사운드의경로를설정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795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705" dirty="0">
                          <a:latin typeface="휴먼아미체"/>
                          <a:cs typeface="휴먼아미체"/>
                        </a:rPr>
                        <a:t>사운드를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65" dirty="0">
                          <a:latin typeface="휴먼아미체"/>
                          <a:cs typeface="휴먼아미체"/>
                        </a:rPr>
                        <a:t>재생하기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전에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75" dirty="0">
                          <a:latin typeface="휴먼아미체"/>
                          <a:cs typeface="휴먼아미체"/>
                        </a:rPr>
                        <a:t>모두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불러올지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none</a:t>
                      </a:r>
                      <a:r>
                        <a:rPr sz="1800" spc="-9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730" dirty="0">
                          <a:latin typeface="휴먼아미체"/>
                          <a:cs typeface="휴먼아미체"/>
                        </a:rPr>
                        <a:t>프리로드를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사용하지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10" dirty="0">
                          <a:latin typeface="휴먼아미체"/>
                          <a:cs typeface="휴먼아미체"/>
                        </a:rPr>
                        <a:t>않음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254" dirty="0">
                          <a:latin typeface="한컴산뜻돋움"/>
                          <a:cs typeface="한컴산뜻돋움"/>
                        </a:rPr>
                        <a:t>Auto</a:t>
                      </a:r>
                      <a:r>
                        <a:rPr sz="1800" spc="254" dirty="0">
                          <a:latin typeface="휴먼아미체"/>
                          <a:cs typeface="휴먼아미체"/>
                        </a:rPr>
                        <a:t>페이지가</a:t>
                      </a:r>
                      <a:r>
                        <a:rPr sz="1800" spc="-38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75" dirty="0">
                          <a:latin typeface="휴먼아미체"/>
                          <a:cs typeface="휴먼아미체"/>
                        </a:rPr>
                        <a:t>모드</a:t>
                      </a:r>
                      <a:r>
                        <a:rPr sz="1800" spc="-3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열리면</a:t>
                      </a:r>
                      <a:r>
                        <a:rPr sz="1800" spc="-3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05" dirty="0">
                          <a:latin typeface="휴먼아미체"/>
                          <a:cs typeface="휴먼아미체"/>
                        </a:rPr>
                        <a:t>사운드를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00" dirty="0">
                          <a:latin typeface="휴먼아미체"/>
                          <a:cs typeface="휴먼아미체"/>
                        </a:rPr>
                        <a:t>프리로드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spc="635" dirty="0">
                          <a:latin typeface="휴먼아미체"/>
                          <a:cs typeface="휴먼아미체"/>
                        </a:rPr>
                        <a:t>사운드가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로딩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20" dirty="0">
                          <a:latin typeface="휴먼아미체"/>
                          <a:cs typeface="휴먼아미체"/>
                        </a:rPr>
                        <a:t>되자마자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60" dirty="0">
                          <a:latin typeface="휴먼아미체"/>
                          <a:cs typeface="휴먼아미체"/>
                        </a:rPr>
                        <a:t>재생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spc="705" dirty="0">
                          <a:latin typeface="휴먼아미체"/>
                          <a:cs typeface="휴먼아미체"/>
                        </a:rPr>
                        <a:t>사운드를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반복할지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spc="540" dirty="0">
                          <a:latin typeface="휴먼아미체"/>
                          <a:cs typeface="휴먼아미체"/>
                        </a:rPr>
                        <a:t>시작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45" dirty="0">
                          <a:latin typeface="휴먼아미체"/>
                          <a:cs typeface="휴먼아미체"/>
                        </a:rPr>
                        <a:t>버튼이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0" dirty="0">
                          <a:latin typeface="휴먼아미체"/>
                          <a:cs typeface="휴먼아미체"/>
                        </a:rPr>
                        <a:t>표시된다</a:t>
                      </a:r>
                      <a:r>
                        <a:rPr sz="1800" spc="48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5908" y="3371088"/>
            <a:ext cx="692225" cy="3225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1523" y="4174235"/>
            <a:ext cx="745927" cy="268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503" y="4939284"/>
            <a:ext cx="994841" cy="2349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03903" y="5334000"/>
            <a:ext cx="744397" cy="2719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91128" y="5830823"/>
            <a:ext cx="994841" cy="2365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39511" y="3371088"/>
            <a:ext cx="691996" cy="32250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6172" y="4069079"/>
            <a:ext cx="747001" cy="4195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61203" y="4919471"/>
            <a:ext cx="994841" cy="2349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86171" y="5334000"/>
            <a:ext cx="745928" cy="34664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61203" y="5830823"/>
            <a:ext cx="994841" cy="23653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320282" y="6403874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&lt;audio&gt;</a:t>
            </a:r>
            <a:r>
              <a:rPr sz="18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800" spc="575" dirty="0">
                <a:solidFill>
                  <a:srgbClr val="404040"/>
                </a:solidFill>
                <a:latin typeface="휴먼아미체"/>
                <a:cs typeface="휴먼아미체"/>
              </a:rPr>
              <a:t>태그의</a:t>
            </a:r>
            <a:r>
              <a:rPr sz="1800" spc="-36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1800" spc="590" dirty="0">
                <a:solidFill>
                  <a:srgbClr val="404040"/>
                </a:solidFill>
                <a:latin typeface="휴먼아미체"/>
                <a:cs typeface="휴먼아미체"/>
              </a:rPr>
              <a:t>속성값</a:t>
            </a:r>
            <a:endParaRPr sz="1800">
              <a:latin typeface="휴먼아미체"/>
              <a:cs typeface="휴먼아미체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75888" y="6166103"/>
            <a:ext cx="7100314" cy="307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8D044B-F572-B2DB-EEA2-7FAEAF78723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&lt;audio&gt;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속성값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084" y="6070068"/>
            <a:ext cx="9055606" cy="307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797" y="2100047"/>
            <a:ext cx="1293875" cy="5669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8848" y="2100047"/>
            <a:ext cx="861059" cy="5669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8336" y="2100047"/>
            <a:ext cx="853439" cy="5669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4004" y="2100047"/>
            <a:ext cx="829055" cy="566927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76655"/>
              </p:ext>
            </p:extLst>
          </p:nvPr>
        </p:nvGraphicFramePr>
        <p:xfrm>
          <a:off x="1084966" y="2052961"/>
          <a:ext cx="9543413" cy="403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Browser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9525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MP3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Wav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Ogg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X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206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X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2063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X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16764" y="1818107"/>
            <a:ext cx="219455" cy="2194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4123" y="2782800"/>
            <a:ext cx="2725469" cy="50490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4123" y="3386304"/>
            <a:ext cx="1793205" cy="5033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4123" y="4128491"/>
            <a:ext cx="1895092" cy="5049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94123" y="4843247"/>
            <a:ext cx="1548677" cy="5140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4123" y="5495520"/>
            <a:ext cx="1884903" cy="514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FFCD7-6206-69A7-5D0C-4B2FC4C5A4D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&lt;audio&gt;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속성값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5BB28-9D14-F132-25C3-BC20277DE942}"/>
              </a:ext>
            </a:extLst>
          </p:cNvPr>
          <p:cNvSpPr txBox="1"/>
          <p:nvPr/>
        </p:nvSpPr>
        <p:spPr>
          <a:xfrm>
            <a:off x="419100" y="1099374"/>
            <a:ext cx="10793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HTML5 버전에서 사용되는 오디오 포맷과 브라우저 지원 현재 &lt;</a:t>
            </a:r>
            <a:r>
              <a:rPr lang="ko-KR" altLang="en-US" dirty="0" err="1"/>
              <a:t>audio</a:t>
            </a:r>
            <a:r>
              <a:rPr lang="ko-KR" altLang="en-US" dirty="0"/>
              <a:t>&gt; 태그에 지원되는 파일 포맷은 MP3, </a:t>
            </a:r>
            <a:r>
              <a:rPr lang="ko-KR" altLang="en-US" dirty="0" err="1"/>
              <a:t>Wav</a:t>
            </a:r>
            <a:r>
              <a:rPr lang="ko-KR" altLang="en-US" dirty="0"/>
              <a:t>, </a:t>
            </a:r>
            <a:r>
              <a:rPr lang="ko-KR" altLang="en-US" dirty="0" err="1"/>
              <a:t>Ogg</a:t>
            </a:r>
            <a:r>
              <a:rPr lang="ko-KR" altLang="en-US" dirty="0"/>
              <a:t> 세 가지이다.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8" y="1040892"/>
            <a:ext cx="11341606" cy="58171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6574" y="2732014"/>
            <a:ext cx="9381490" cy="3236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735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600" dirty="0">
              <a:latin typeface="한컴산뜻돋움"/>
              <a:cs typeface="한컴산뜻돋움"/>
            </a:endParaRPr>
          </a:p>
          <a:p>
            <a:pPr marL="293370" marR="1225550" indent="-635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</a:t>
            </a:r>
            <a:r>
              <a:rPr sz="26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audio</a:t>
            </a:r>
            <a:r>
              <a:rPr sz="2600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src="Nicole_Flieg_01.mp3"</a:t>
            </a:r>
            <a:r>
              <a:rPr sz="2600" spc="-14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controls="controls" autuplay=“autoplay”&gt;&lt;/</a:t>
            </a:r>
            <a:r>
              <a:rPr sz="26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audio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600" dirty="0">
              <a:latin typeface="한컴산뜻돋움"/>
              <a:cs typeface="한컴산뜻돋움"/>
            </a:endParaRPr>
          </a:p>
          <a:p>
            <a:pPr marL="29337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6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 dirty="0">
              <a:latin typeface="한컴산뜻돋움"/>
              <a:cs typeface="한컴산뜻돋움"/>
            </a:endParaRPr>
          </a:p>
          <a:p>
            <a:pPr marL="292735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600" dirty="0">
              <a:latin typeface="한컴산뜻돋움"/>
              <a:cs typeface="한컴산뜻돋움"/>
            </a:endParaRPr>
          </a:p>
          <a:p>
            <a:pPr marL="292735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</a:t>
            </a:r>
            <a:r>
              <a:rPr sz="26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audio</a:t>
            </a:r>
            <a:r>
              <a:rPr sz="2600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src="Nicole_Flieg_01.mp3"</a:t>
            </a:r>
            <a:r>
              <a:rPr sz="2600" spc="-14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controls</a:t>
            </a:r>
            <a:r>
              <a:rPr sz="2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autoplay&gt;&lt;/</a:t>
            </a:r>
            <a:r>
              <a:rPr sz="26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audio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600" dirty="0">
              <a:latin typeface="한컴산뜻돋움"/>
              <a:cs typeface="한컴산뜻돋움"/>
            </a:endParaRPr>
          </a:p>
          <a:p>
            <a:pPr marL="292735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600" dirty="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DFEDA-3C0C-D22D-67AA-B86708E0A44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&lt;audio&gt;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속성값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E1298-041A-41CB-047A-091F1751321E}"/>
              </a:ext>
            </a:extLst>
          </p:cNvPr>
          <p:cNvSpPr txBox="1"/>
          <p:nvPr/>
        </p:nvSpPr>
        <p:spPr>
          <a:xfrm>
            <a:off x="419099" y="1081093"/>
            <a:ext cx="1110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HTML5에서는 </a:t>
            </a:r>
            <a:r>
              <a:rPr lang="ko-KR" altLang="en-US" dirty="0" err="1"/>
              <a:t>위,아래</a:t>
            </a:r>
            <a:r>
              <a:rPr lang="ko-KR" altLang="en-US" dirty="0"/>
              <a:t> 표기법 둘 다 동일하게 작용한다. 두 가지 방법 다 많이 사용하기 때문에 외워 둔다.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1010449"/>
            <a:ext cx="11341606" cy="65200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2874" y="2594599"/>
            <a:ext cx="8113395" cy="3829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&lt;H2&gt;HTML5</a:t>
            </a:r>
            <a:r>
              <a:rPr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985" dirty="0">
                <a:solidFill>
                  <a:srgbClr val="001F5F"/>
                </a:solidFill>
                <a:latin typeface="휴먼아미체"/>
                <a:cs typeface="휴먼아미체"/>
              </a:rPr>
              <a:t>사운드</a:t>
            </a:r>
            <a:r>
              <a:rPr spc="-4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780" dirty="0">
                <a:solidFill>
                  <a:srgbClr val="001F5F"/>
                </a:solidFill>
                <a:latin typeface="휴먼아미체"/>
                <a:cs typeface="휴먼아미체"/>
              </a:rPr>
              <a:t>파일</a:t>
            </a:r>
            <a:r>
              <a:rPr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229" dirty="0">
                <a:solidFill>
                  <a:srgbClr val="001F5F"/>
                </a:solidFill>
                <a:latin typeface="휴먼아미체"/>
                <a:cs typeface="휴먼아미체"/>
              </a:rPr>
              <a:t>포맷</a:t>
            </a:r>
            <a:r>
              <a:rPr spc="229" dirty="0">
                <a:solidFill>
                  <a:srgbClr val="001F5F"/>
                </a:solidFill>
                <a:latin typeface="한컴산뜻돋움"/>
                <a:cs typeface="한컴산뜻돋움"/>
              </a:rPr>
              <a:t>&lt;/H2&gt;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&lt;p&gt;01.</a:t>
            </a:r>
            <a:r>
              <a:rPr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265" dirty="0">
                <a:solidFill>
                  <a:srgbClr val="FF0000"/>
                </a:solidFill>
                <a:latin typeface="한컴산뜻돋움"/>
                <a:cs typeface="한컴산뜻돋움"/>
              </a:rPr>
              <a:t>mp3</a:t>
            </a:r>
            <a:r>
              <a:rPr spc="265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pc="265" dirty="0">
                <a:solidFill>
                  <a:srgbClr val="00AFEF"/>
                </a:solidFill>
                <a:latin typeface="휴먼아미체"/>
                <a:cs typeface="휴먼아미체"/>
              </a:rPr>
              <a:t>용량</a:t>
            </a:r>
            <a:r>
              <a:rPr spc="265" dirty="0">
                <a:solidFill>
                  <a:srgbClr val="00AFEF"/>
                </a:solidFill>
                <a:latin typeface="한컴산뜻돋움"/>
                <a:cs typeface="한컴산뜻돋움"/>
              </a:rPr>
              <a:t>;</a:t>
            </a:r>
            <a:r>
              <a:rPr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2,822KB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)&lt;/p&gt;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&lt;audio</a:t>
            </a:r>
            <a:r>
              <a:rPr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controls="controls"</a:t>
            </a:r>
            <a:r>
              <a:rPr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&lt;source</a:t>
            </a:r>
            <a:r>
              <a:rPr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src="Nicole_Flieg_01.mp3"&gt;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&lt;/audio&gt;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&lt;p&gt;02.</a:t>
            </a:r>
            <a:r>
              <a:rPr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260" dirty="0">
                <a:solidFill>
                  <a:srgbClr val="FF0000"/>
                </a:solidFill>
                <a:latin typeface="한컴산뜻돋움"/>
                <a:cs typeface="한컴산뜻돋움"/>
              </a:rPr>
              <a:t>ogg</a:t>
            </a:r>
            <a:r>
              <a:rPr spc="260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pc="260" dirty="0">
                <a:solidFill>
                  <a:srgbClr val="001F5F"/>
                </a:solidFill>
                <a:latin typeface="휴먼아미체"/>
                <a:cs typeface="휴먼아미체"/>
              </a:rPr>
              <a:t>용량</a:t>
            </a:r>
            <a:r>
              <a:rPr spc="260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r>
              <a:rPr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7,753KB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)&lt;/p&gt;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&lt;audio</a:t>
            </a:r>
            <a:r>
              <a:rPr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src="Nicole_Flieg_01.</a:t>
            </a:r>
            <a:r>
              <a:rPr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ogg"</a:t>
            </a:r>
            <a:r>
              <a:rPr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controls="controls"&gt;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&lt;/audio&gt;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&lt;p&gt;03.</a:t>
            </a:r>
            <a:r>
              <a:rPr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FF0000"/>
                </a:solidFill>
                <a:latin typeface="한컴산뜻돋움"/>
                <a:cs typeface="한컴산뜻돋움"/>
              </a:rPr>
              <a:t>wav</a:t>
            </a:r>
            <a:r>
              <a:rPr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pc="459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pc="459" dirty="0">
                <a:solidFill>
                  <a:srgbClr val="001F5F"/>
                </a:solidFill>
                <a:latin typeface="휴먼아미체"/>
                <a:cs typeface="휴먼아미체"/>
              </a:rPr>
              <a:t>용량</a:t>
            </a:r>
            <a:r>
              <a:rPr spc="459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r>
              <a:rPr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31,078KB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)&lt;/p&gt;</a:t>
            </a:r>
            <a:endParaRPr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&lt;audio</a:t>
            </a:r>
            <a:r>
              <a:rPr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src="Nicole_Flieg_01.</a:t>
            </a:r>
            <a:r>
              <a:rPr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wav</a:t>
            </a:r>
            <a:r>
              <a:rPr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controls="controls"&gt;</a:t>
            </a:r>
            <a:endParaRPr dirty="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&lt;/audio&gt;</a:t>
            </a:r>
            <a:endParaRPr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A1B6C-960F-9E77-BEE7-EAF03B67B7B9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&lt;audio&gt;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태그와 속성값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27378"/>
            <a:ext cx="6946391" cy="45306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2838"/>
            <a:ext cx="4112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50" dirty="0">
                <a:solidFill>
                  <a:srgbClr val="FFFFFF"/>
                </a:solidFill>
                <a:latin typeface="나눔고딕"/>
                <a:cs typeface="나눔고딕"/>
              </a:rPr>
              <a:t>&lt;audio&gt;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936" y="1331394"/>
            <a:ext cx="3491229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HTML5</a:t>
            </a:r>
            <a:endParaRPr sz="4000">
              <a:latin typeface="나눔고딕 ExtraBold"/>
              <a:cs typeface="나눔고딕 ExtraBold"/>
            </a:endParaRPr>
          </a:p>
          <a:p>
            <a:pPr marL="12700">
              <a:lnSpc>
                <a:spcPct val="100000"/>
              </a:lnSpc>
            </a:pPr>
            <a:r>
              <a:rPr sz="4000" b="1" spc="-14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사운드</a:t>
            </a:r>
            <a:r>
              <a:rPr sz="4000" b="1" spc="-30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10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파일</a:t>
            </a:r>
            <a:r>
              <a:rPr sz="4000" b="1" spc="-30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2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포맷</a:t>
            </a:r>
            <a:endParaRPr sz="4000">
              <a:latin typeface="나눔고딕 ExtraBold"/>
              <a:cs typeface="나눔고딕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31794" y="2837431"/>
            <a:ext cx="4875530" cy="3213100"/>
            <a:chOff x="3431794" y="2837431"/>
            <a:chExt cx="4875530" cy="3213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056" y="4306824"/>
              <a:ext cx="4811267" cy="17434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204" y="4791455"/>
              <a:ext cx="2363723" cy="2919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38144" y="2843781"/>
              <a:ext cx="2580640" cy="1948180"/>
            </a:xfrm>
            <a:custGeom>
              <a:avLst/>
              <a:gdLst/>
              <a:ahLst/>
              <a:cxnLst/>
              <a:rect l="l" t="t" r="r" b="b"/>
              <a:pathLst>
                <a:path w="2580640" h="1948179">
                  <a:moveTo>
                    <a:pt x="2474175" y="0"/>
                  </a:moveTo>
                  <a:lnTo>
                    <a:pt x="105956" y="0"/>
                  </a:lnTo>
                  <a:lnTo>
                    <a:pt x="64711" y="8326"/>
                  </a:lnTo>
                  <a:lnTo>
                    <a:pt x="31032" y="31032"/>
                  </a:lnTo>
                  <a:lnTo>
                    <a:pt x="8326" y="64711"/>
                  </a:lnTo>
                  <a:lnTo>
                    <a:pt x="0" y="105956"/>
                  </a:lnTo>
                  <a:lnTo>
                    <a:pt x="0" y="1841715"/>
                  </a:lnTo>
                  <a:lnTo>
                    <a:pt x="8326" y="1882960"/>
                  </a:lnTo>
                  <a:lnTo>
                    <a:pt x="31032" y="1916639"/>
                  </a:lnTo>
                  <a:lnTo>
                    <a:pt x="64711" y="1939345"/>
                  </a:lnTo>
                  <a:lnTo>
                    <a:pt x="105956" y="1947672"/>
                  </a:lnTo>
                  <a:lnTo>
                    <a:pt x="2474175" y="1947672"/>
                  </a:lnTo>
                  <a:lnTo>
                    <a:pt x="2515420" y="1939345"/>
                  </a:lnTo>
                  <a:lnTo>
                    <a:pt x="2549099" y="1916639"/>
                  </a:lnTo>
                  <a:lnTo>
                    <a:pt x="2571805" y="1882960"/>
                  </a:lnTo>
                  <a:lnTo>
                    <a:pt x="2580132" y="1841715"/>
                  </a:lnTo>
                  <a:lnTo>
                    <a:pt x="2580132" y="105956"/>
                  </a:lnTo>
                  <a:lnTo>
                    <a:pt x="2571805" y="64711"/>
                  </a:lnTo>
                  <a:lnTo>
                    <a:pt x="2549099" y="31032"/>
                  </a:lnTo>
                  <a:lnTo>
                    <a:pt x="2515420" y="8326"/>
                  </a:lnTo>
                  <a:lnTo>
                    <a:pt x="2474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8144" y="2843781"/>
              <a:ext cx="2580640" cy="1948180"/>
            </a:xfrm>
            <a:custGeom>
              <a:avLst/>
              <a:gdLst/>
              <a:ahLst/>
              <a:cxnLst/>
              <a:rect l="l" t="t" r="r" b="b"/>
              <a:pathLst>
                <a:path w="2580640" h="1948179">
                  <a:moveTo>
                    <a:pt x="0" y="105956"/>
                  </a:moveTo>
                  <a:lnTo>
                    <a:pt x="8326" y="64711"/>
                  </a:lnTo>
                  <a:lnTo>
                    <a:pt x="31032" y="31032"/>
                  </a:lnTo>
                  <a:lnTo>
                    <a:pt x="64711" y="8326"/>
                  </a:lnTo>
                  <a:lnTo>
                    <a:pt x="105956" y="0"/>
                  </a:lnTo>
                  <a:lnTo>
                    <a:pt x="2474175" y="0"/>
                  </a:lnTo>
                  <a:lnTo>
                    <a:pt x="2515420" y="8326"/>
                  </a:lnTo>
                  <a:lnTo>
                    <a:pt x="2549099" y="31032"/>
                  </a:lnTo>
                  <a:lnTo>
                    <a:pt x="2571805" y="64711"/>
                  </a:lnTo>
                  <a:lnTo>
                    <a:pt x="2580132" y="105956"/>
                  </a:lnTo>
                  <a:lnTo>
                    <a:pt x="2580132" y="1841715"/>
                  </a:lnTo>
                  <a:lnTo>
                    <a:pt x="2571805" y="1882960"/>
                  </a:lnTo>
                  <a:lnTo>
                    <a:pt x="2549099" y="1916639"/>
                  </a:lnTo>
                  <a:lnTo>
                    <a:pt x="2515420" y="1939345"/>
                  </a:lnTo>
                  <a:lnTo>
                    <a:pt x="2474175" y="1947672"/>
                  </a:lnTo>
                  <a:lnTo>
                    <a:pt x="105956" y="1947672"/>
                  </a:lnTo>
                  <a:lnTo>
                    <a:pt x="64711" y="1939345"/>
                  </a:lnTo>
                  <a:lnTo>
                    <a:pt x="31032" y="1916639"/>
                  </a:lnTo>
                  <a:lnTo>
                    <a:pt x="8326" y="1882960"/>
                  </a:lnTo>
                  <a:lnTo>
                    <a:pt x="0" y="1841715"/>
                  </a:lnTo>
                  <a:lnTo>
                    <a:pt x="0" y="10595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89960" y="3613400"/>
              <a:ext cx="2476500" cy="1123315"/>
            </a:xfrm>
            <a:custGeom>
              <a:avLst/>
              <a:gdLst/>
              <a:ahLst/>
              <a:cxnLst/>
              <a:rect l="l" t="t" r="r" b="b"/>
              <a:pathLst>
                <a:path w="2476500" h="1123314">
                  <a:moveTo>
                    <a:pt x="2402713" y="0"/>
                  </a:moveTo>
                  <a:lnTo>
                    <a:pt x="73787" y="0"/>
                  </a:lnTo>
                  <a:lnTo>
                    <a:pt x="45064" y="5798"/>
                  </a:lnTo>
                  <a:lnTo>
                    <a:pt x="21610" y="21610"/>
                  </a:lnTo>
                  <a:lnTo>
                    <a:pt x="5798" y="45064"/>
                  </a:lnTo>
                  <a:lnTo>
                    <a:pt x="0" y="73787"/>
                  </a:lnTo>
                  <a:lnTo>
                    <a:pt x="0" y="1049413"/>
                  </a:lnTo>
                  <a:lnTo>
                    <a:pt x="5798" y="1078128"/>
                  </a:lnTo>
                  <a:lnTo>
                    <a:pt x="21610" y="1101578"/>
                  </a:lnTo>
                  <a:lnTo>
                    <a:pt x="45064" y="1117390"/>
                  </a:lnTo>
                  <a:lnTo>
                    <a:pt x="73787" y="1123188"/>
                  </a:lnTo>
                  <a:lnTo>
                    <a:pt x="2402713" y="1123188"/>
                  </a:lnTo>
                  <a:lnTo>
                    <a:pt x="2431435" y="1117390"/>
                  </a:lnTo>
                  <a:lnTo>
                    <a:pt x="2454889" y="1101578"/>
                  </a:lnTo>
                  <a:lnTo>
                    <a:pt x="2470701" y="1078128"/>
                  </a:lnTo>
                  <a:lnTo>
                    <a:pt x="2476500" y="1049413"/>
                  </a:lnTo>
                  <a:lnTo>
                    <a:pt x="2476500" y="73787"/>
                  </a:lnTo>
                  <a:lnTo>
                    <a:pt x="2470701" y="45064"/>
                  </a:lnTo>
                  <a:lnTo>
                    <a:pt x="2454889" y="21610"/>
                  </a:lnTo>
                  <a:lnTo>
                    <a:pt x="2431435" y="5798"/>
                  </a:lnTo>
                  <a:lnTo>
                    <a:pt x="2402713" y="0"/>
                  </a:lnTo>
                  <a:close/>
                </a:path>
              </a:pathLst>
            </a:custGeom>
            <a:solidFill>
              <a:srgbClr val="2356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4424" y="3704844"/>
              <a:ext cx="984503" cy="7117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7740" y="3704844"/>
              <a:ext cx="592835" cy="7117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4948" y="4011168"/>
              <a:ext cx="1906523" cy="8260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559275" y="2921205"/>
            <a:ext cx="1872614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>
                <a:solidFill>
                  <a:srgbClr val="00AFEF"/>
                </a:solidFill>
                <a:latin typeface="휴먼모음T"/>
                <a:cs typeface="휴먼모음T"/>
              </a:rPr>
              <a:t>01</a:t>
            </a:r>
            <a:r>
              <a:rPr sz="3600" spc="-65" dirty="0">
                <a:solidFill>
                  <a:srgbClr val="404040"/>
                </a:solidFill>
                <a:latin typeface="휴먼모음T"/>
                <a:cs typeface="휴먼모음T"/>
              </a:rPr>
              <a:t>.</a:t>
            </a:r>
            <a:r>
              <a:rPr sz="3600" spc="-869" dirty="0">
                <a:solidFill>
                  <a:srgbClr val="404040"/>
                </a:solidFill>
                <a:latin typeface="휴먼모음T"/>
                <a:cs typeface="휴먼모음T"/>
              </a:rPr>
              <a:t> </a:t>
            </a:r>
            <a:r>
              <a:rPr sz="3600" b="1" spc="-2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mp3</a:t>
            </a:r>
            <a:endParaRPr sz="3600">
              <a:latin typeface="나눔고딕 ExtraBold"/>
              <a:cs typeface="나눔고딕 ExtraBold"/>
            </a:endParaRPr>
          </a:p>
          <a:p>
            <a:pPr marL="464184" algn="ctr">
              <a:lnSpc>
                <a:spcPts val="2700"/>
              </a:lnSpc>
              <a:spcBef>
                <a:spcPts val="2470"/>
              </a:spcBef>
            </a:pPr>
            <a:r>
              <a:rPr sz="2400" spc="844" dirty="0">
                <a:solidFill>
                  <a:srgbClr val="FFFFFF"/>
                </a:solidFill>
                <a:latin typeface="휴먼아미체"/>
                <a:cs typeface="휴먼아미체"/>
              </a:rPr>
              <a:t>용량</a:t>
            </a:r>
            <a:r>
              <a:rPr sz="2400" spc="-445" dirty="0">
                <a:solidFill>
                  <a:srgbClr val="FFFFFF"/>
                </a:solidFill>
                <a:latin typeface="휴먼아미체"/>
                <a:cs typeface="휴먼아미체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;</a:t>
            </a:r>
            <a:endParaRPr sz="2400">
              <a:latin typeface="한컴산뜻돋움"/>
              <a:cs typeface="한컴산뜻돋움"/>
            </a:endParaRPr>
          </a:p>
          <a:p>
            <a:pPr marL="466090" algn="ctr">
              <a:lnSpc>
                <a:spcPts val="3180"/>
              </a:lnSpc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2,822KB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7458" y="2837431"/>
            <a:ext cx="4875530" cy="3213100"/>
            <a:chOff x="6077458" y="2837431"/>
            <a:chExt cx="4875530" cy="32131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244" y="4306824"/>
              <a:ext cx="4809743" cy="17434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392" y="4791455"/>
              <a:ext cx="2363723" cy="2919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83808" y="2843781"/>
              <a:ext cx="2581910" cy="1948180"/>
            </a:xfrm>
            <a:custGeom>
              <a:avLst/>
              <a:gdLst/>
              <a:ahLst/>
              <a:cxnLst/>
              <a:rect l="l" t="t" r="r" b="b"/>
              <a:pathLst>
                <a:path w="2581909" h="1948179">
                  <a:moveTo>
                    <a:pt x="2475699" y="0"/>
                  </a:moveTo>
                  <a:lnTo>
                    <a:pt x="105956" y="0"/>
                  </a:lnTo>
                  <a:lnTo>
                    <a:pt x="64711" y="8326"/>
                  </a:lnTo>
                  <a:lnTo>
                    <a:pt x="31032" y="31032"/>
                  </a:lnTo>
                  <a:lnTo>
                    <a:pt x="8326" y="64711"/>
                  </a:lnTo>
                  <a:lnTo>
                    <a:pt x="0" y="105956"/>
                  </a:lnTo>
                  <a:lnTo>
                    <a:pt x="0" y="1841715"/>
                  </a:lnTo>
                  <a:lnTo>
                    <a:pt x="8326" y="1882960"/>
                  </a:lnTo>
                  <a:lnTo>
                    <a:pt x="31032" y="1916639"/>
                  </a:lnTo>
                  <a:lnTo>
                    <a:pt x="64711" y="1939345"/>
                  </a:lnTo>
                  <a:lnTo>
                    <a:pt x="105956" y="1947672"/>
                  </a:lnTo>
                  <a:lnTo>
                    <a:pt x="2475699" y="1947672"/>
                  </a:lnTo>
                  <a:lnTo>
                    <a:pt x="2516944" y="1939345"/>
                  </a:lnTo>
                  <a:lnTo>
                    <a:pt x="2550623" y="1916639"/>
                  </a:lnTo>
                  <a:lnTo>
                    <a:pt x="2573329" y="1882960"/>
                  </a:lnTo>
                  <a:lnTo>
                    <a:pt x="2581656" y="1841715"/>
                  </a:lnTo>
                  <a:lnTo>
                    <a:pt x="2581656" y="105956"/>
                  </a:lnTo>
                  <a:lnTo>
                    <a:pt x="2573329" y="64711"/>
                  </a:lnTo>
                  <a:lnTo>
                    <a:pt x="2550623" y="31032"/>
                  </a:lnTo>
                  <a:lnTo>
                    <a:pt x="2516944" y="8326"/>
                  </a:lnTo>
                  <a:lnTo>
                    <a:pt x="2475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3808" y="2843781"/>
              <a:ext cx="2581910" cy="1948180"/>
            </a:xfrm>
            <a:custGeom>
              <a:avLst/>
              <a:gdLst/>
              <a:ahLst/>
              <a:cxnLst/>
              <a:rect l="l" t="t" r="r" b="b"/>
              <a:pathLst>
                <a:path w="2581909" h="1948179">
                  <a:moveTo>
                    <a:pt x="0" y="105956"/>
                  </a:moveTo>
                  <a:lnTo>
                    <a:pt x="8326" y="64711"/>
                  </a:lnTo>
                  <a:lnTo>
                    <a:pt x="31032" y="31032"/>
                  </a:lnTo>
                  <a:lnTo>
                    <a:pt x="64711" y="8326"/>
                  </a:lnTo>
                  <a:lnTo>
                    <a:pt x="105956" y="0"/>
                  </a:lnTo>
                  <a:lnTo>
                    <a:pt x="2475699" y="0"/>
                  </a:lnTo>
                  <a:lnTo>
                    <a:pt x="2516944" y="8326"/>
                  </a:lnTo>
                  <a:lnTo>
                    <a:pt x="2550623" y="31032"/>
                  </a:lnTo>
                  <a:lnTo>
                    <a:pt x="2573329" y="64711"/>
                  </a:lnTo>
                  <a:lnTo>
                    <a:pt x="2581656" y="105956"/>
                  </a:lnTo>
                  <a:lnTo>
                    <a:pt x="2581656" y="1841715"/>
                  </a:lnTo>
                  <a:lnTo>
                    <a:pt x="2573329" y="1882960"/>
                  </a:lnTo>
                  <a:lnTo>
                    <a:pt x="2550623" y="1916639"/>
                  </a:lnTo>
                  <a:lnTo>
                    <a:pt x="2516944" y="1939345"/>
                  </a:lnTo>
                  <a:lnTo>
                    <a:pt x="2475699" y="1947672"/>
                  </a:lnTo>
                  <a:lnTo>
                    <a:pt x="105956" y="1947672"/>
                  </a:lnTo>
                  <a:lnTo>
                    <a:pt x="64711" y="1939345"/>
                  </a:lnTo>
                  <a:lnTo>
                    <a:pt x="31032" y="1916639"/>
                  </a:lnTo>
                  <a:lnTo>
                    <a:pt x="8326" y="1882960"/>
                  </a:lnTo>
                  <a:lnTo>
                    <a:pt x="0" y="1841715"/>
                  </a:lnTo>
                  <a:lnTo>
                    <a:pt x="0" y="10595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5624" y="3613398"/>
              <a:ext cx="2478405" cy="1123315"/>
            </a:xfrm>
            <a:custGeom>
              <a:avLst/>
              <a:gdLst/>
              <a:ahLst/>
              <a:cxnLst/>
              <a:rect l="l" t="t" r="r" b="b"/>
              <a:pathLst>
                <a:path w="2478404" h="1123314">
                  <a:moveTo>
                    <a:pt x="2404237" y="0"/>
                  </a:moveTo>
                  <a:lnTo>
                    <a:pt x="73787" y="0"/>
                  </a:lnTo>
                  <a:lnTo>
                    <a:pt x="45064" y="5798"/>
                  </a:lnTo>
                  <a:lnTo>
                    <a:pt x="21610" y="21610"/>
                  </a:lnTo>
                  <a:lnTo>
                    <a:pt x="5798" y="45064"/>
                  </a:lnTo>
                  <a:lnTo>
                    <a:pt x="0" y="73787"/>
                  </a:lnTo>
                  <a:lnTo>
                    <a:pt x="0" y="1049413"/>
                  </a:lnTo>
                  <a:lnTo>
                    <a:pt x="5798" y="1078128"/>
                  </a:lnTo>
                  <a:lnTo>
                    <a:pt x="21610" y="1101578"/>
                  </a:lnTo>
                  <a:lnTo>
                    <a:pt x="45064" y="1117390"/>
                  </a:lnTo>
                  <a:lnTo>
                    <a:pt x="73787" y="1123188"/>
                  </a:lnTo>
                  <a:lnTo>
                    <a:pt x="2404237" y="1123188"/>
                  </a:lnTo>
                  <a:lnTo>
                    <a:pt x="2432959" y="1117390"/>
                  </a:lnTo>
                  <a:lnTo>
                    <a:pt x="2456413" y="1101578"/>
                  </a:lnTo>
                  <a:lnTo>
                    <a:pt x="2472225" y="1078128"/>
                  </a:lnTo>
                  <a:lnTo>
                    <a:pt x="2478024" y="1049413"/>
                  </a:lnTo>
                  <a:lnTo>
                    <a:pt x="2478024" y="73787"/>
                  </a:lnTo>
                  <a:lnTo>
                    <a:pt x="2472225" y="45064"/>
                  </a:lnTo>
                  <a:lnTo>
                    <a:pt x="2456413" y="21610"/>
                  </a:lnTo>
                  <a:lnTo>
                    <a:pt x="2432959" y="5798"/>
                  </a:lnTo>
                  <a:lnTo>
                    <a:pt x="2404237" y="0"/>
                  </a:lnTo>
                  <a:close/>
                </a:path>
              </a:pathLst>
            </a:custGeom>
            <a:solidFill>
              <a:srgbClr val="5F46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0088" y="3662171"/>
              <a:ext cx="984503" cy="7101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3404" y="3662172"/>
              <a:ext cx="592835" cy="7101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0612" y="3966972"/>
              <a:ext cx="1906523" cy="82600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205735" y="2921205"/>
            <a:ext cx="1872614" cy="159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>
                <a:solidFill>
                  <a:srgbClr val="00AFEF"/>
                </a:solidFill>
                <a:latin typeface="휴먼모음T"/>
                <a:cs typeface="휴먼모음T"/>
              </a:rPr>
              <a:t>02</a:t>
            </a:r>
            <a:r>
              <a:rPr sz="3600" spc="-65" dirty="0">
                <a:solidFill>
                  <a:srgbClr val="404040"/>
                </a:solidFill>
                <a:latin typeface="휴먼모음T"/>
                <a:cs typeface="휴먼모음T"/>
              </a:rPr>
              <a:t>.</a:t>
            </a:r>
            <a:r>
              <a:rPr sz="3600" spc="-869" dirty="0">
                <a:solidFill>
                  <a:srgbClr val="404040"/>
                </a:solidFill>
                <a:latin typeface="휴먼모음T"/>
                <a:cs typeface="휴먼모음T"/>
              </a:rPr>
              <a:t> </a:t>
            </a:r>
            <a:r>
              <a:rPr sz="3600" b="1" spc="-35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ogg</a:t>
            </a:r>
            <a:endParaRPr sz="3600">
              <a:latin typeface="나눔고딕 ExtraBold"/>
              <a:cs typeface="나눔고딕 ExtraBold"/>
            </a:endParaRPr>
          </a:p>
          <a:p>
            <a:pPr marL="464184" algn="ctr">
              <a:lnSpc>
                <a:spcPts val="2700"/>
              </a:lnSpc>
              <a:spcBef>
                <a:spcPts val="2125"/>
              </a:spcBef>
            </a:pPr>
            <a:r>
              <a:rPr sz="2400" spc="844" dirty="0">
                <a:solidFill>
                  <a:srgbClr val="FFFFFF"/>
                </a:solidFill>
                <a:latin typeface="휴먼아미체"/>
                <a:cs typeface="휴먼아미체"/>
              </a:rPr>
              <a:t>용량</a:t>
            </a:r>
            <a:r>
              <a:rPr sz="2400" spc="-445" dirty="0">
                <a:solidFill>
                  <a:srgbClr val="FFFFFF"/>
                </a:solidFill>
                <a:latin typeface="휴먼아미체"/>
                <a:cs typeface="휴먼아미체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;</a:t>
            </a:r>
            <a:endParaRPr sz="2400">
              <a:latin typeface="한컴산뜻돋움"/>
              <a:cs typeface="한컴산뜻돋움"/>
            </a:endParaRPr>
          </a:p>
          <a:p>
            <a:pPr marL="466090" algn="ctr">
              <a:lnSpc>
                <a:spcPts val="3180"/>
              </a:lnSpc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7,753KB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717026" y="2837431"/>
            <a:ext cx="3475354" cy="3213100"/>
            <a:chOff x="8717026" y="2837431"/>
            <a:chExt cx="3475354" cy="321310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1288" y="4306824"/>
              <a:ext cx="3410711" cy="17434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436" y="4791455"/>
              <a:ext cx="2363723" cy="29195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723376" y="2843781"/>
              <a:ext cx="2580640" cy="1948180"/>
            </a:xfrm>
            <a:custGeom>
              <a:avLst/>
              <a:gdLst/>
              <a:ahLst/>
              <a:cxnLst/>
              <a:rect l="l" t="t" r="r" b="b"/>
              <a:pathLst>
                <a:path w="2580640" h="1948179">
                  <a:moveTo>
                    <a:pt x="2474175" y="0"/>
                  </a:moveTo>
                  <a:lnTo>
                    <a:pt x="105956" y="0"/>
                  </a:lnTo>
                  <a:lnTo>
                    <a:pt x="64711" y="8326"/>
                  </a:lnTo>
                  <a:lnTo>
                    <a:pt x="31032" y="31032"/>
                  </a:lnTo>
                  <a:lnTo>
                    <a:pt x="8326" y="64711"/>
                  </a:lnTo>
                  <a:lnTo>
                    <a:pt x="0" y="105956"/>
                  </a:lnTo>
                  <a:lnTo>
                    <a:pt x="0" y="1841715"/>
                  </a:lnTo>
                  <a:lnTo>
                    <a:pt x="8326" y="1882960"/>
                  </a:lnTo>
                  <a:lnTo>
                    <a:pt x="31032" y="1916639"/>
                  </a:lnTo>
                  <a:lnTo>
                    <a:pt x="64711" y="1939345"/>
                  </a:lnTo>
                  <a:lnTo>
                    <a:pt x="105956" y="1947672"/>
                  </a:lnTo>
                  <a:lnTo>
                    <a:pt x="2474175" y="1947672"/>
                  </a:lnTo>
                  <a:lnTo>
                    <a:pt x="2515420" y="1939345"/>
                  </a:lnTo>
                  <a:lnTo>
                    <a:pt x="2549099" y="1916639"/>
                  </a:lnTo>
                  <a:lnTo>
                    <a:pt x="2571805" y="1882960"/>
                  </a:lnTo>
                  <a:lnTo>
                    <a:pt x="2580132" y="1841715"/>
                  </a:lnTo>
                  <a:lnTo>
                    <a:pt x="2580132" y="105956"/>
                  </a:lnTo>
                  <a:lnTo>
                    <a:pt x="2571805" y="64711"/>
                  </a:lnTo>
                  <a:lnTo>
                    <a:pt x="2549099" y="31032"/>
                  </a:lnTo>
                  <a:lnTo>
                    <a:pt x="2515420" y="8326"/>
                  </a:lnTo>
                  <a:lnTo>
                    <a:pt x="2474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23376" y="2843781"/>
              <a:ext cx="2580640" cy="1948180"/>
            </a:xfrm>
            <a:custGeom>
              <a:avLst/>
              <a:gdLst/>
              <a:ahLst/>
              <a:cxnLst/>
              <a:rect l="l" t="t" r="r" b="b"/>
              <a:pathLst>
                <a:path w="2580640" h="1948179">
                  <a:moveTo>
                    <a:pt x="0" y="105956"/>
                  </a:moveTo>
                  <a:lnTo>
                    <a:pt x="8326" y="64711"/>
                  </a:lnTo>
                  <a:lnTo>
                    <a:pt x="31032" y="31032"/>
                  </a:lnTo>
                  <a:lnTo>
                    <a:pt x="64711" y="8326"/>
                  </a:lnTo>
                  <a:lnTo>
                    <a:pt x="105956" y="0"/>
                  </a:lnTo>
                  <a:lnTo>
                    <a:pt x="2474175" y="0"/>
                  </a:lnTo>
                  <a:lnTo>
                    <a:pt x="2515420" y="8326"/>
                  </a:lnTo>
                  <a:lnTo>
                    <a:pt x="2549099" y="31032"/>
                  </a:lnTo>
                  <a:lnTo>
                    <a:pt x="2571805" y="64711"/>
                  </a:lnTo>
                  <a:lnTo>
                    <a:pt x="2580132" y="105956"/>
                  </a:lnTo>
                  <a:lnTo>
                    <a:pt x="2580132" y="1841715"/>
                  </a:lnTo>
                  <a:lnTo>
                    <a:pt x="2571805" y="1882960"/>
                  </a:lnTo>
                  <a:lnTo>
                    <a:pt x="2549099" y="1916639"/>
                  </a:lnTo>
                  <a:lnTo>
                    <a:pt x="2515420" y="1939345"/>
                  </a:lnTo>
                  <a:lnTo>
                    <a:pt x="2474175" y="1947672"/>
                  </a:lnTo>
                  <a:lnTo>
                    <a:pt x="105956" y="1947672"/>
                  </a:lnTo>
                  <a:lnTo>
                    <a:pt x="64711" y="1939345"/>
                  </a:lnTo>
                  <a:lnTo>
                    <a:pt x="31032" y="1916639"/>
                  </a:lnTo>
                  <a:lnTo>
                    <a:pt x="8326" y="1882960"/>
                  </a:lnTo>
                  <a:lnTo>
                    <a:pt x="0" y="1841715"/>
                  </a:lnTo>
                  <a:lnTo>
                    <a:pt x="0" y="10595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5192" y="3613400"/>
              <a:ext cx="2476500" cy="1123315"/>
            </a:xfrm>
            <a:custGeom>
              <a:avLst/>
              <a:gdLst/>
              <a:ahLst/>
              <a:cxnLst/>
              <a:rect l="l" t="t" r="r" b="b"/>
              <a:pathLst>
                <a:path w="2476500" h="1123314">
                  <a:moveTo>
                    <a:pt x="2402713" y="0"/>
                  </a:moveTo>
                  <a:lnTo>
                    <a:pt x="73787" y="0"/>
                  </a:lnTo>
                  <a:lnTo>
                    <a:pt x="45064" y="5798"/>
                  </a:lnTo>
                  <a:lnTo>
                    <a:pt x="21610" y="21610"/>
                  </a:lnTo>
                  <a:lnTo>
                    <a:pt x="5798" y="45064"/>
                  </a:lnTo>
                  <a:lnTo>
                    <a:pt x="0" y="73787"/>
                  </a:lnTo>
                  <a:lnTo>
                    <a:pt x="0" y="1049413"/>
                  </a:lnTo>
                  <a:lnTo>
                    <a:pt x="5798" y="1078128"/>
                  </a:lnTo>
                  <a:lnTo>
                    <a:pt x="21610" y="1101578"/>
                  </a:lnTo>
                  <a:lnTo>
                    <a:pt x="45064" y="1117390"/>
                  </a:lnTo>
                  <a:lnTo>
                    <a:pt x="73787" y="1123188"/>
                  </a:lnTo>
                  <a:lnTo>
                    <a:pt x="2402713" y="1123188"/>
                  </a:lnTo>
                  <a:lnTo>
                    <a:pt x="2431435" y="1117390"/>
                  </a:lnTo>
                  <a:lnTo>
                    <a:pt x="2454889" y="1101578"/>
                  </a:lnTo>
                  <a:lnTo>
                    <a:pt x="2470701" y="1078128"/>
                  </a:lnTo>
                  <a:lnTo>
                    <a:pt x="2476500" y="1049413"/>
                  </a:lnTo>
                  <a:lnTo>
                    <a:pt x="2476500" y="73787"/>
                  </a:lnTo>
                  <a:lnTo>
                    <a:pt x="2470701" y="45064"/>
                  </a:lnTo>
                  <a:lnTo>
                    <a:pt x="2454889" y="21610"/>
                  </a:lnTo>
                  <a:lnTo>
                    <a:pt x="2431435" y="5798"/>
                  </a:lnTo>
                  <a:lnTo>
                    <a:pt x="2402713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9655" y="3674364"/>
              <a:ext cx="984503" cy="7101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2972" y="3674364"/>
              <a:ext cx="592835" cy="7101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5024" y="3979163"/>
              <a:ext cx="2116835" cy="82600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844438" y="2921205"/>
            <a:ext cx="1976120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>
                <a:solidFill>
                  <a:srgbClr val="00AFEF"/>
                </a:solidFill>
                <a:latin typeface="휴먼모음T"/>
                <a:cs typeface="휴먼모음T"/>
              </a:rPr>
              <a:t>03</a:t>
            </a:r>
            <a:r>
              <a:rPr sz="3600" spc="-65" dirty="0">
                <a:solidFill>
                  <a:srgbClr val="404040"/>
                </a:solidFill>
                <a:latin typeface="휴먼모음T"/>
                <a:cs typeface="휴먼모음T"/>
              </a:rPr>
              <a:t>.</a:t>
            </a:r>
            <a:r>
              <a:rPr sz="3600" spc="-869" dirty="0">
                <a:solidFill>
                  <a:srgbClr val="404040"/>
                </a:solidFill>
                <a:latin typeface="휴먼모음T"/>
                <a:cs typeface="휴먼모음T"/>
              </a:rPr>
              <a:t> </a:t>
            </a:r>
            <a:r>
              <a:rPr sz="3600" b="1" spc="-2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wav</a:t>
            </a:r>
            <a:endParaRPr sz="3600">
              <a:latin typeface="나눔고딕 ExtraBold"/>
              <a:cs typeface="나눔고딕 ExtraBold"/>
            </a:endParaRPr>
          </a:p>
          <a:p>
            <a:pPr marL="360680" algn="ctr">
              <a:lnSpc>
                <a:spcPts val="2700"/>
              </a:lnSpc>
              <a:spcBef>
                <a:spcPts val="2225"/>
              </a:spcBef>
            </a:pPr>
            <a:r>
              <a:rPr sz="2400" spc="844" dirty="0">
                <a:solidFill>
                  <a:srgbClr val="FFFFFF"/>
                </a:solidFill>
                <a:latin typeface="휴먼아미체"/>
                <a:cs typeface="휴먼아미체"/>
              </a:rPr>
              <a:t>용량</a:t>
            </a:r>
            <a:r>
              <a:rPr sz="2400" spc="-445" dirty="0">
                <a:solidFill>
                  <a:srgbClr val="FFFFFF"/>
                </a:solidFill>
                <a:latin typeface="휴먼아미체"/>
                <a:cs typeface="휴먼아미체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;</a:t>
            </a:r>
            <a:endParaRPr sz="2400">
              <a:latin typeface="한컴산뜻돋움"/>
              <a:cs typeface="한컴산뜻돋움"/>
            </a:endParaRPr>
          </a:p>
          <a:p>
            <a:pPr marL="362585" algn="ctr">
              <a:lnSpc>
                <a:spcPts val="3180"/>
              </a:lnSpc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31,078KB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0124" y="5489600"/>
            <a:ext cx="6099175" cy="1271270"/>
            <a:chOff x="230124" y="5489600"/>
            <a:chExt cx="6099175" cy="127127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9359" y="5489600"/>
              <a:ext cx="1289862" cy="91594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70328" y="6004252"/>
              <a:ext cx="1047750" cy="462915"/>
            </a:xfrm>
            <a:custGeom>
              <a:avLst/>
              <a:gdLst/>
              <a:ahLst/>
              <a:cxnLst/>
              <a:rect l="l" t="t" r="r" b="b"/>
              <a:pathLst>
                <a:path w="1047750" h="462914">
                  <a:moveTo>
                    <a:pt x="997038" y="0"/>
                  </a:moveTo>
                  <a:lnTo>
                    <a:pt x="608380" y="391172"/>
                  </a:lnTo>
                  <a:lnTo>
                    <a:pt x="607644" y="162179"/>
                  </a:lnTo>
                  <a:lnTo>
                    <a:pt x="0" y="164134"/>
                  </a:lnTo>
                  <a:lnTo>
                    <a:pt x="564705" y="235242"/>
                  </a:lnTo>
                  <a:lnTo>
                    <a:pt x="536105" y="462432"/>
                  </a:lnTo>
                  <a:lnTo>
                    <a:pt x="1047699" y="65252"/>
                  </a:lnTo>
                  <a:lnTo>
                    <a:pt x="99703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0124" y="6542533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40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39980" y="5414322"/>
            <a:ext cx="458089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160" dirty="0">
                <a:latin typeface="나눔고딕 ExtraBold"/>
                <a:cs typeface="나눔고딕 ExtraBold"/>
              </a:rPr>
              <a:t>파일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포맷에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따라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25" dirty="0">
                <a:latin typeface="나눔고딕 ExtraBold"/>
                <a:cs typeface="나눔고딕 ExtraBold"/>
              </a:rPr>
              <a:t>용량에 </a:t>
            </a:r>
            <a:r>
              <a:rPr sz="3200" b="1" spc="-155" dirty="0">
                <a:latin typeface="나눔고딕 ExtraBold"/>
                <a:cs typeface="나눔고딕 ExtraBold"/>
              </a:rPr>
              <a:t>차이가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나는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것을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알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수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10" dirty="0">
                <a:latin typeface="나눔고딕 ExtraBold"/>
                <a:cs typeface="나눔고딕 ExtraBold"/>
              </a:rPr>
              <a:t>있다</a:t>
            </a:r>
            <a:r>
              <a:rPr sz="3200" b="1" spc="-110" dirty="0"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0445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음향기기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7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75432" y="5799404"/>
            <a:ext cx="1024890" cy="1059180"/>
            <a:chOff x="2975432" y="5799404"/>
            <a:chExt cx="1024890" cy="1059180"/>
          </a:xfrm>
        </p:grpSpPr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75432" y="5799404"/>
              <a:ext cx="919010" cy="906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80536" y="6427069"/>
              <a:ext cx="519404" cy="430929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552037" y="2254102"/>
            <a:ext cx="519404" cy="526646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42195" y="3765096"/>
            <a:ext cx="919480" cy="2995930"/>
            <a:chOff x="42195" y="3765096"/>
            <a:chExt cx="919480" cy="2995930"/>
          </a:xfrm>
        </p:grpSpPr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6136" y="6541007"/>
              <a:ext cx="219455" cy="2194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95" y="3765096"/>
              <a:ext cx="919016" cy="906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멀티미디어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비디오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6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57E83EA-715D-928C-BF9A-C581E053453E}"/>
              </a:ext>
            </a:extLst>
          </p:cNvPr>
          <p:cNvGrpSpPr/>
          <p:nvPr/>
        </p:nvGrpSpPr>
        <p:grpSpPr>
          <a:xfrm>
            <a:off x="464601" y="1544683"/>
            <a:ext cx="2891155" cy="920750"/>
            <a:chOff x="627887" y="1196340"/>
            <a:chExt cx="2891155" cy="920750"/>
          </a:xfrm>
        </p:grpSpPr>
        <p:sp>
          <p:nvSpPr>
            <p:cNvPr id="18" name="object 18"/>
            <p:cNvSpPr/>
            <p:nvPr/>
          </p:nvSpPr>
          <p:spPr>
            <a:xfrm>
              <a:off x="627887" y="1196340"/>
              <a:ext cx="2891155" cy="920750"/>
            </a:xfrm>
            <a:custGeom>
              <a:avLst/>
              <a:gdLst/>
              <a:ahLst/>
              <a:cxnLst/>
              <a:rect l="l" t="t" r="r" b="b"/>
              <a:pathLst>
                <a:path w="2891154" h="920750">
                  <a:moveTo>
                    <a:pt x="2430780" y="0"/>
                  </a:moveTo>
                  <a:lnTo>
                    <a:pt x="460248" y="0"/>
                  </a:lnTo>
                  <a:lnTo>
                    <a:pt x="413189" y="2376"/>
                  </a:lnTo>
                  <a:lnTo>
                    <a:pt x="367491" y="9350"/>
                  </a:lnTo>
                  <a:lnTo>
                    <a:pt x="323383" y="20691"/>
                  </a:lnTo>
                  <a:lnTo>
                    <a:pt x="281097" y="36168"/>
                  </a:lnTo>
                  <a:lnTo>
                    <a:pt x="240865" y="55548"/>
                  </a:lnTo>
                  <a:lnTo>
                    <a:pt x="202917" y="78602"/>
                  </a:lnTo>
                  <a:lnTo>
                    <a:pt x="167486" y="105097"/>
                  </a:lnTo>
                  <a:lnTo>
                    <a:pt x="134802" y="134802"/>
                  </a:lnTo>
                  <a:lnTo>
                    <a:pt x="105097" y="167486"/>
                  </a:lnTo>
                  <a:lnTo>
                    <a:pt x="78602" y="202917"/>
                  </a:lnTo>
                  <a:lnTo>
                    <a:pt x="55548" y="240865"/>
                  </a:lnTo>
                  <a:lnTo>
                    <a:pt x="36168" y="281097"/>
                  </a:lnTo>
                  <a:lnTo>
                    <a:pt x="20691" y="323383"/>
                  </a:lnTo>
                  <a:lnTo>
                    <a:pt x="9350" y="367491"/>
                  </a:lnTo>
                  <a:lnTo>
                    <a:pt x="2376" y="413189"/>
                  </a:lnTo>
                  <a:lnTo>
                    <a:pt x="0" y="460248"/>
                  </a:lnTo>
                  <a:lnTo>
                    <a:pt x="2376" y="507306"/>
                  </a:lnTo>
                  <a:lnTo>
                    <a:pt x="9350" y="553004"/>
                  </a:lnTo>
                  <a:lnTo>
                    <a:pt x="20691" y="597112"/>
                  </a:lnTo>
                  <a:lnTo>
                    <a:pt x="36168" y="639398"/>
                  </a:lnTo>
                  <a:lnTo>
                    <a:pt x="55548" y="679630"/>
                  </a:lnTo>
                  <a:lnTo>
                    <a:pt x="78602" y="717578"/>
                  </a:lnTo>
                  <a:lnTo>
                    <a:pt x="105097" y="753009"/>
                  </a:lnTo>
                  <a:lnTo>
                    <a:pt x="134802" y="785693"/>
                  </a:lnTo>
                  <a:lnTo>
                    <a:pt x="167486" y="815398"/>
                  </a:lnTo>
                  <a:lnTo>
                    <a:pt x="202917" y="841893"/>
                  </a:lnTo>
                  <a:lnTo>
                    <a:pt x="240865" y="864947"/>
                  </a:lnTo>
                  <a:lnTo>
                    <a:pt x="281097" y="884327"/>
                  </a:lnTo>
                  <a:lnTo>
                    <a:pt x="323383" y="899804"/>
                  </a:lnTo>
                  <a:lnTo>
                    <a:pt x="367491" y="911145"/>
                  </a:lnTo>
                  <a:lnTo>
                    <a:pt x="413189" y="918119"/>
                  </a:lnTo>
                  <a:lnTo>
                    <a:pt x="460248" y="920496"/>
                  </a:lnTo>
                  <a:lnTo>
                    <a:pt x="2430780" y="920496"/>
                  </a:lnTo>
                  <a:lnTo>
                    <a:pt x="2477838" y="918119"/>
                  </a:lnTo>
                  <a:lnTo>
                    <a:pt x="2523536" y="911145"/>
                  </a:lnTo>
                  <a:lnTo>
                    <a:pt x="2567644" y="899804"/>
                  </a:lnTo>
                  <a:lnTo>
                    <a:pt x="2609930" y="884327"/>
                  </a:lnTo>
                  <a:lnTo>
                    <a:pt x="2650162" y="864947"/>
                  </a:lnTo>
                  <a:lnTo>
                    <a:pt x="2688110" y="841893"/>
                  </a:lnTo>
                  <a:lnTo>
                    <a:pt x="2723541" y="815398"/>
                  </a:lnTo>
                  <a:lnTo>
                    <a:pt x="2756225" y="785693"/>
                  </a:lnTo>
                  <a:lnTo>
                    <a:pt x="2785930" y="753009"/>
                  </a:lnTo>
                  <a:lnTo>
                    <a:pt x="2812425" y="717578"/>
                  </a:lnTo>
                  <a:lnTo>
                    <a:pt x="2835479" y="679630"/>
                  </a:lnTo>
                  <a:lnTo>
                    <a:pt x="2854859" y="639398"/>
                  </a:lnTo>
                  <a:lnTo>
                    <a:pt x="2870336" y="597112"/>
                  </a:lnTo>
                  <a:lnTo>
                    <a:pt x="2881677" y="553004"/>
                  </a:lnTo>
                  <a:lnTo>
                    <a:pt x="2888651" y="507306"/>
                  </a:lnTo>
                  <a:lnTo>
                    <a:pt x="2891028" y="460248"/>
                  </a:lnTo>
                  <a:lnTo>
                    <a:pt x="2888651" y="413189"/>
                  </a:lnTo>
                  <a:lnTo>
                    <a:pt x="2881677" y="367491"/>
                  </a:lnTo>
                  <a:lnTo>
                    <a:pt x="2870336" y="323383"/>
                  </a:lnTo>
                  <a:lnTo>
                    <a:pt x="2854859" y="281097"/>
                  </a:lnTo>
                  <a:lnTo>
                    <a:pt x="2835479" y="240865"/>
                  </a:lnTo>
                  <a:lnTo>
                    <a:pt x="2812425" y="202917"/>
                  </a:lnTo>
                  <a:lnTo>
                    <a:pt x="2785930" y="167486"/>
                  </a:lnTo>
                  <a:lnTo>
                    <a:pt x="2756225" y="134802"/>
                  </a:lnTo>
                  <a:lnTo>
                    <a:pt x="2723541" y="105097"/>
                  </a:lnTo>
                  <a:lnTo>
                    <a:pt x="2688110" y="78602"/>
                  </a:lnTo>
                  <a:lnTo>
                    <a:pt x="2650162" y="55548"/>
                  </a:lnTo>
                  <a:lnTo>
                    <a:pt x="2609930" y="36168"/>
                  </a:lnTo>
                  <a:lnTo>
                    <a:pt x="2567644" y="20691"/>
                  </a:lnTo>
                  <a:lnTo>
                    <a:pt x="2523536" y="9350"/>
                  </a:lnTo>
                  <a:lnTo>
                    <a:pt x="2477838" y="2376"/>
                  </a:lnTo>
                  <a:lnTo>
                    <a:pt x="2430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7887" y="1196340"/>
              <a:ext cx="2891155" cy="920750"/>
            </a:xfrm>
            <a:custGeom>
              <a:avLst/>
              <a:gdLst/>
              <a:ahLst/>
              <a:cxnLst/>
              <a:rect l="l" t="t" r="r" b="b"/>
              <a:pathLst>
                <a:path w="2891154" h="920750">
                  <a:moveTo>
                    <a:pt x="0" y="460248"/>
                  </a:moveTo>
                  <a:lnTo>
                    <a:pt x="2376" y="413189"/>
                  </a:lnTo>
                  <a:lnTo>
                    <a:pt x="9350" y="367491"/>
                  </a:lnTo>
                  <a:lnTo>
                    <a:pt x="20691" y="323383"/>
                  </a:lnTo>
                  <a:lnTo>
                    <a:pt x="36168" y="281097"/>
                  </a:lnTo>
                  <a:lnTo>
                    <a:pt x="55548" y="240865"/>
                  </a:lnTo>
                  <a:lnTo>
                    <a:pt x="78602" y="202917"/>
                  </a:lnTo>
                  <a:lnTo>
                    <a:pt x="105097" y="167486"/>
                  </a:lnTo>
                  <a:lnTo>
                    <a:pt x="134802" y="134802"/>
                  </a:lnTo>
                  <a:lnTo>
                    <a:pt x="167486" y="105097"/>
                  </a:lnTo>
                  <a:lnTo>
                    <a:pt x="202917" y="78602"/>
                  </a:lnTo>
                  <a:lnTo>
                    <a:pt x="240865" y="55548"/>
                  </a:lnTo>
                  <a:lnTo>
                    <a:pt x="281097" y="36168"/>
                  </a:lnTo>
                  <a:lnTo>
                    <a:pt x="323383" y="20691"/>
                  </a:lnTo>
                  <a:lnTo>
                    <a:pt x="367491" y="9350"/>
                  </a:lnTo>
                  <a:lnTo>
                    <a:pt x="413189" y="2376"/>
                  </a:lnTo>
                  <a:lnTo>
                    <a:pt x="460248" y="0"/>
                  </a:lnTo>
                  <a:lnTo>
                    <a:pt x="2430780" y="0"/>
                  </a:lnTo>
                  <a:lnTo>
                    <a:pt x="2477838" y="2376"/>
                  </a:lnTo>
                  <a:lnTo>
                    <a:pt x="2523536" y="9350"/>
                  </a:lnTo>
                  <a:lnTo>
                    <a:pt x="2567644" y="20691"/>
                  </a:lnTo>
                  <a:lnTo>
                    <a:pt x="2609930" y="36168"/>
                  </a:lnTo>
                  <a:lnTo>
                    <a:pt x="2650162" y="55548"/>
                  </a:lnTo>
                  <a:lnTo>
                    <a:pt x="2688110" y="78602"/>
                  </a:lnTo>
                  <a:lnTo>
                    <a:pt x="2723541" y="105097"/>
                  </a:lnTo>
                  <a:lnTo>
                    <a:pt x="2756225" y="134802"/>
                  </a:lnTo>
                  <a:lnTo>
                    <a:pt x="2785930" y="167486"/>
                  </a:lnTo>
                  <a:lnTo>
                    <a:pt x="2812425" y="202917"/>
                  </a:lnTo>
                  <a:lnTo>
                    <a:pt x="2835479" y="240865"/>
                  </a:lnTo>
                  <a:lnTo>
                    <a:pt x="2854859" y="281097"/>
                  </a:lnTo>
                  <a:lnTo>
                    <a:pt x="2870336" y="323383"/>
                  </a:lnTo>
                  <a:lnTo>
                    <a:pt x="2881677" y="367491"/>
                  </a:lnTo>
                  <a:lnTo>
                    <a:pt x="2888651" y="413189"/>
                  </a:lnTo>
                  <a:lnTo>
                    <a:pt x="2891028" y="460248"/>
                  </a:lnTo>
                  <a:lnTo>
                    <a:pt x="2888651" y="507306"/>
                  </a:lnTo>
                  <a:lnTo>
                    <a:pt x="2881677" y="553004"/>
                  </a:lnTo>
                  <a:lnTo>
                    <a:pt x="2870336" y="597112"/>
                  </a:lnTo>
                  <a:lnTo>
                    <a:pt x="2854859" y="639398"/>
                  </a:lnTo>
                  <a:lnTo>
                    <a:pt x="2835479" y="679630"/>
                  </a:lnTo>
                  <a:lnTo>
                    <a:pt x="2812425" y="717578"/>
                  </a:lnTo>
                  <a:lnTo>
                    <a:pt x="2785930" y="753009"/>
                  </a:lnTo>
                  <a:lnTo>
                    <a:pt x="2756225" y="785693"/>
                  </a:lnTo>
                  <a:lnTo>
                    <a:pt x="2723541" y="815398"/>
                  </a:lnTo>
                  <a:lnTo>
                    <a:pt x="2688110" y="841893"/>
                  </a:lnTo>
                  <a:lnTo>
                    <a:pt x="2650162" y="864947"/>
                  </a:lnTo>
                  <a:lnTo>
                    <a:pt x="2609930" y="884327"/>
                  </a:lnTo>
                  <a:lnTo>
                    <a:pt x="2567644" y="899804"/>
                  </a:lnTo>
                  <a:lnTo>
                    <a:pt x="2523536" y="911145"/>
                  </a:lnTo>
                  <a:lnTo>
                    <a:pt x="2477838" y="918119"/>
                  </a:lnTo>
                  <a:lnTo>
                    <a:pt x="2430780" y="920496"/>
                  </a:lnTo>
                  <a:lnTo>
                    <a:pt x="460248" y="920496"/>
                  </a:lnTo>
                  <a:lnTo>
                    <a:pt x="413189" y="918119"/>
                  </a:lnTo>
                  <a:lnTo>
                    <a:pt x="367491" y="911145"/>
                  </a:lnTo>
                  <a:lnTo>
                    <a:pt x="323383" y="899804"/>
                  </a:lnTo>
                  <a:lnTo>
                    <a:pt x="281097" y="884327"/>
                  </a:lnTo>
                  <a:lnTo>
                    <a:pt x="240865" y="864947"/>
                  </a:lnTo>
                  <a:lnTo>
                    <a:pt x="202917" y="841893"/>
                  </a:lnTo>
                  <a:lnTo>
                    <a:pt x="167486" y="815398"/>
                  </a:lnTo>
                  <a:lnTo>
                    <a:pt x="134802" y="785693"/>
                  </a:lnTo>
                  <a:lnTo>
                    <a:pt x="105097" y="753009"/>
                  </a:lnTo>
                  <a:lnTo>
                    <a:pt x="78602" y="717578"/>
                  </a:lnTo>
                  <a:lnTo>
                    <a:pt x="55548" y="679630"/>
                  </a:lnTo>
                  <a:lnTo>
                    <a:pt x="36168" y="639398"/>
                  </a:lnTo>
                  <a:lnTo>
                    <a:pt x="20691" y="597112"/>
                  </a:lnTo>
                  <a:lnTo>
                    <a:pt x="9350" y="553004"/>
                  </a:lnTo>
                  <a:lnTo>
                    <a:pt x="2376" y="507306"/>
                  </a:lnTo>
                  <a:lnTo>
                    <a:pt x="0" y="460248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7991" y="1252728"/>
              <a:ext cx="2761615" cy="806450"/>
            </a:xfrm>
            <a:custGeom>
              <a:avLst/>
              <a:gdLst/>
              <a:ahLst/>
              <a:cxnLst/>
              <a:rect l="l" t="t" r="r" b="b"/>
              <a:pathLst>
                <a:path w="2761615" h="806450">
                  <a:moveTo>
                    <a:pt x="2358390" y="0"/>
                  </a:moveTo>
                  <a:lnTo>
                    <a:pt x="403098" y="0"/>
                  </a:lnTo>
                  <a:lnTo>
                    <a:pt x="356087" y="2711"/>
                  </a:lnTo>
                  <a:lnTo>
                    <a:pt x="310669" y="10645"/>
                  </a:lnTo>
                  <a:lnTo>
                    <a:pt x="267147" y="23499"/>
                  </a:lnTo>
                  <a:lnTo>
                    <a:pt x="225823" y="40970"/>
                  </a:lnTo>
                  <a:lnTo>
                    <a:pt x="186999" y="62756"/>
                  </a:lnTo>
                  <a:lnTo>
                    <a:pt x="150978" y="88554"/>
                  </a:lnTo>
                  <a:lnTo>
                    <a:pt x="118062" y="118062"/>
                  </a:lnTo>
                  <a:lnTo>
                    <a:pt x="88554" y="150978"/>
                  </a:lnTo>
                  <a:lnTo>
                    <a:pt x="62756" y="186999"/>
                  </a:lnTo>
                  <a:lnTo>
                    <a:pt x="40970" y="225823"/>
                  </a:lnTo>
                  <a:lnTo>
                    <a:pt x="23499" y="267147"/>
                  </a:lnTo>
                  <a:lnTo>
                    <a:pt x="10645" y="310669"/>
                  </a:lnTo>
                  <a:lnTo>
                    <a:pt x="2711" y="356087"/>
                  </a:lnTo>
                  <a:lnTo>
                    <a:pt x="0" y="403098"/>
                  </a:lnTo>
                  <a:lnTo>
                    <a:pt x="2711" y="450108"/>
                  </a:lnTo>
                  <a:lnTo>
                    <a:pt x="10645" y="495526"/>
                  </a:lnTo>
                  <a:lnTo>
                    <a:pt x="23499" y="539048"/>
                  </a:lnTo>
                  <a:lnTo>
                    <a:pt x="40970" y="580372"/>
                  </a:lnTo>
                  <a:lnTo>
                    <a:pt x="62756" y="619196"/>
                  </a:lnTo>
                  <a:lnTo>
                    <a:pt x="88554" y="655217"/>
                  </a:lnTo>
                  <a:lnTo>
                    <a:pt x="118062" y="688133"/>
                  </a:lnTo>
                  <a:lnTo>
                    <a:pt x="150978" y="717641"/>
                  </a:lnTo>
                  <a:lnTo>
                    <a:pt x="186999" y="743439"/>
                  </a:lnTo>
                  <a:lnTo>
                    <a:pt x="225823" y="765225"/>
                  </a:lnTo>
                  <a:lnTo>
                    <a:pt x="267147" y="782696"/>
                  </a:lnTo>
                  <a:lnTo>
                    <a:pt x="310669" y="795550"/>
                  </a:lnTo>
                  <a:lnTo>
                    <a:pt x="356087" y="803484"/>
                  </a:lnTo>
                  <a:lnTo>
                    <a:pt x="403098" y="806196"/>
                  </a:lnTo>
                  <a:lnTo>
                    <a:pt x="2358390" y="806196"/>
                  </a:lnTo>
                  <a:lnTo>
                    <a:pt x="2405400" y="803484"/>
                  </a:lnTo>
                  <a:lnTo>
                    <a:pt x="2450818" y="795550"/>
                  </a:lnTo>
                  <a:lnTo>
                    <a:pt x="2494340" y="782696"/>
                  </a:lnTo>
                  <a:lnTo>
                    <a:pt x="2535664" y="765225"/>
                  </a:lnTo>
                  <a:lnTo>
                    <a:pt x="2574488" y="743439"/>
                  </a:lnTo>
                  <a:lnTo>
                    <a:pt x="2610509" y="717641"/>
                  </a:lnTo>
                  <a:lnTo>
                    <a:pt x="2643425" y="688133"/>
                  </a:lnTo>
                  <a:lnTo>
                    <a:pt x="2672933" y="655217"/>
                  </a:lnTo>
                  <a:lnTo>
                    <a:pt x="2698731" y="619196"/>
                  </a:lnTo>
                  <a:lnTo>
                    <a:pt x="2720517" y="580372"/>
                  </a:lnTo>
                  <a:lnTo>
                    <a:pt x="2737988" y="539048"/>
                  </a:lnTo>
                  <a:lnTo>
                    <a:pt x="2750842" y="495526"/>
                  </a:lnTo>
                  <a:lnTo>
                    <a:pt x="2758776" y="450108"/>
                  </a:lnTo>
                  <a:lnTo>
                    <a:pt x="2761488" y="403098"/>
                  </a:lnTo>
                  <a:lnTo>
                    <a:pt x="2758776" y="356087"/>
                  </a:lnTo>
                  <a:lnTo>
                    <a:pt x="2750842" y="310669"/>
                  </a:lnTo>
                  <a:lnTo>
                    <a:pt x="2737988" y="267147"/>
                  </a:lnTo>
                  <a:lnTo>
                    <a:pt x="2720517" y="225823"/>
                  </a:lnTo>
                  <a:lnTo>
                    <a:pt x="2698731" y="186999"/>
                  </a:lnTo>
                  <a:lnTo>
                    <a:pt x="2672933" y="150978"/>
                  </a:lnTo>
                  <a:lnTo>
                    <a:pt x="2643425" y="118062"/>
                  </a:lnTo>
                  <a:lnTo>
                    <a:pt x="2610509" y="88554"/>
                  </a:lnTo>
                  <a:lnTo>
                    <a:pt x="2574488" y="62756"/>
                  </a:lnTo>
                  <a:lnTo>
                    <a:pt x="2535664" y="40970"/>
                  </a:lnTo>
                  <a:lnTo>
                    <a:pt x="2494340" y="23499"/>
                  </a:lnTo>
                  <a:lnTo>
                    <a:pt x="2450818" y="10645"/>
                  </a:lnTo>
                  <a:lnTo>
                    <a:pt x="2405400" y="2711"/>
                  </a:lnTo>
                  <a:lnTo>
                    <a:pt x="235839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38828" y="1317475"/>
              <a:ext cx="2320290" cy="6350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4000" b="1" spc="-395" dirty="0">
                  <a:solidFill>
                    <a:srgbClr val="FFFFFF"/>
                  </a:solidFill>
                  <a:latin typeface="나눔고딕 ExtraBold"/>
                  <a:cs typeface="나눔고딕 ExtraBold"/>
                </a:rPr>
                <a:t>코덱(codec)</a:t>
              </a:r>
              <a:endParaRPr sz="4000" dirty="0">
                <a:latin typeface="나눔고딕 ExtraBold"/>
                <a:cs typeface="나눔고딕 ExtraBold"/>
              </a:endParaRPr>
            </a:p>
          </p:txBody>
        </p:sp>
      </p:grp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413" y="3019480"/>
            <a:ext cx="233172" cy="23164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413" y="3933880"/>
            <a:ext cx="233172" cy="2316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24A325-1267-8B5C-3A15-2D0BBD89D48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4A751C-C82F-F899-E451-4AFEE5E6FE0F}"/>
              </a:ext>
            </a:extLst>
          </p:cNvPr>
          <p:cNvSpPr txBox="1"/>
          <p:nvPr/>
        </p:nvSpPr>
        <p:spPr>
          <a:xfrm>
            <a:off x="3766456" y="1521653"/>
            <a:ext cx="7750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사운드와 동영상 등의 데이터나 신호를 인코딩 또는 디코딩 할 수 있는 하드웨어나 소프트웨어를 일컫는 말로 압축 알고리즘을 가리키는 용어로도 사용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2857EC-9B86-60AE-67DE-F4B902F50CBA}"/>
              </a:ext>
            </a:extLst>
          </p:cNvPr>
          <p:cNvSpPr txBox="1"/>
          <p:nvPr/>
        </p:nvSpPr>
        <p:spPr>
          <a:xfrm>
            <a:off x="1110343" y="2962694"/>
            <a:ext cx="9971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코덱에는 데이터 압축 기능을 사용하여 자료를 압축하거나 압축을 푸는 소프트웨어나, 사운드, 동영상 등의 자료를 다른 형식으로 변환하는 장치 및 소프트웨어가 포함된다.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5E769-6EB5-56FF-691F-CA626473C5F6}"/>
              </a:ext>
            </a:extLst>
          </p:cNvPr>
          <p:cNvSpPr txBox="1"/>
          <p:nvPr/>
        </p:nvSpPr>
        <p:spPr>
          <a:xfrm>
            <a:off x="1110342" y="3881578"/>
            <a:ext cx="9759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코덱은 또한 송수신 장치를 뜻하는 말로 전기 통신 분야에서도 사용되어지는데 송신과정에서 부호화하고 수신과정에서 복호화 하는 부분을 말하기도 한다.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01540" y="2332989"/>
            <a:ext cx="4631690" cy="3118485"/>
            <a:chOff x="4701540" y="2332989"/>
            <a:chExt cx="4631690" cy="3118485"/>
          </a:xfrm>
        </p:grpSpPr>
        <p:sp>
          <p:nvSpPr>
            <p:cNvPr id="3" name="object 3"/>
            <p:cNvSpPr/>
            <p:nvPr/>
          </p:nvSpPr>
          <p:spPr>
            <a:xfrm>
              <a:off x="5969508" y="2362199"/>
              <a:ext cx="3335020" cy="966469"/>
            </a:xfrm>
            <a:custGeom>
              <a:avLst/>
              <a:gdLst/>
              <a:ahLst/>
              <a:cxnLst/>
              <a:rect l="l" t="t" r="r" b="b"/>
              <a:pathLst>
                <a:path w="3335020" h="966470">
                  <a:moveTo>
                    <a:pt x="0" y="966215"/>
                  </a:moveTo>
                  <a:lnTo>
                    <a:pt x="0" y="882846"/>
                  </a:lnTo>
                  <a:lnTo>
                    <a:pt x="0" y="801447"/>
                  </a:lnTo>
                  <a:lnTo>
                    <a:pt x="0" y="722306"/>
                  </a:lnTo>
                  <a:lnTo>
                    <a:pt x="0" y="645715"/>
                  </a:lnTo>
                  <a:lnTo>
                    <a:pt x="0" y="571964"/>
                  </a:lnTo>
                  <a:lnTo>
                    <a:pt x="0" y="501342"/>
                  </a:lnTo>
                  <a:lnTo>
                    <a:pt x="0" y="434139"/>
                  </a:lnTo>
                  <a:lnTo>
                    <a:pt x="0" y="370646"/>
                  </a:lnTo>
                  <a:lnTo>
                    <a:pt x="1" y="311153"/>
                  </a:lnTo>
                  <a:lnTo>
                    <a:pt x="1" y="255949"/>
                  </a:lnTo>
                  <a:lnTo>
                    <a:pt x="2" y="205325"/>
                  </a:lnTo>
                  <a:lnTo>
                    <a:pt x="3" y="159570"/>
                  </a:lnTo>
                  <a:lnTo>
                    <a:pt x="4" y="118975"/>
                  </a:lnTo>
                  <a:lnTo>
                    <a:pt x="6" y="54424"/>
                  </a:lnTo>
                  <a:lnTo>
                    <a:pt x="9" y="13992"/>
                  </a:lnTo>
                  <a:lnTo>
                    <a:pt x="12" y="0"/>
                  </a:lnTo>
                  <a:lnTo>
                    <a:pt x="3334499" y="0"/>
                  </a:lnTo>
                  <a:lnTo>
                    <a:pt x="3334505" y="54424"/>
                  </a:lnTo>
                  <a:lnTo>
                    <a:pt x="3334507" y="118975"/>
                  </a:lnTo>
                  <a:lnTo>
                    <a:pt x="3334508" y="159570"/>
                  </a:lnTo>
                  <a:lnTo>
                    <a:pt x="3334509" y="205325"/>
                  </a:lnTo>
                  <a:lnTo>
                    <a:pt x="3334510" y="255949"/>
                  </a:lnTo>
                  <a:lnTo>
                    <a:pt x="3334510" y="311153"/>
                  </a:lnTo>
                  <a:lnTo>
                    <a:pt x="3334511" y="370646"/>
                  </a:lnTo>
                  <a:lnTo>
                    <a:pt x="3334511" y="434139"/>
                  </a:lnTo>
                  <a:lnTo>
                    <a:pt x="3334511" y="501342"/>
                  </a:lnTo>
                  <a:lnTo>
                    <a:pt x="3334511" y="571964"/>
                  </a:lnTo>
                  <a:lnTo>
                    <a:pt x="3334511" y="645715"/>
                  </a:lnTo>
                  <a:lnTo>
                    <a:pt x="3334511" y="722306"/>
                  </a:lnTo>
                  <a:lnTo>
                    <a:pt x="3334511" y="801447"/>
                  </a:lnTo>
                  <a:lnTo>
                    <a:pt x="3334511" y="882846"/>
                  </a:lnTo>
                  <a:lnTo>
                    <a:pt x="3334512" y="966215"/>
                  </a:lnTo>
                </a:path>
              </a:pathLst>
            </a:custGeom>
            <a:ln w="57912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6193" y="4675632"/>
              <a:ext cx="1336547" cy="7757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1540" y="2772155"/>
              <a:ext cx="2555747" cy="25557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0308" y="2988576"/>
              <a:ext cx="2468879" cy="111860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24813" y="3098041"/>
            <a:ext cx="3382010" cy="3031490"/>
            <a:chOff x="924813" y="3098041"/>
            <a:chExt cx="3382010" cy="303149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611" y="4218432"/>
              <a:ext cx="3220211" cy="1911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9" y="4969764"/>
              <a:ext cx="2805683" cy="2719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1163" y="3104391"/>
              <a:ext cx="2865120" cy="1865630"/>
            </a:xfrm>
            <a:custGeom>
              <a:avLst/>
              <a:gdLst/>
              <a:ahLst/>
              <a:cxnLst/>
              <a:rect l="l" t="t" r="r" b="b"/>
              <a:pathLst>
                <a:path w="2865120" h="1865629">
                  <a:moveTo>
                    <a:pt x="2763647" y="0"/>
                  </a:moveTo>
                  <a:lnTo>
                    <a:pt x="101473" y="0"/>
                  </a:lnTo>
                  <a:lnTo>
                    <a:pt x="61973" y="7973"/>
                  </a:lnTo>
                  <a:lnTo>
                    <a:pt x="29719" y="29719"/>
                  </a:lnTo>
                  <a:lnTo>
                    <a:pt x="7973" y="61973"/>
                  </a:lnTo>
                  <a:lnTo>
                    <a:pt x="0" y="101473"/>
                  </a:lnTo>
                  <a:lnTo>
                    <a:pt x="0" y="1763890"/>
                  </a:lnTo>
                  <a:lnTo>
                    <a:pt x="7973" y="1803391"/>
                  </a:lnTo>
                  <a:lnTo>
                    <a:pt x="29719" y="1835650"/>
                  </a:lnTo>
                  <a:lnTo>
                    <a:pt x="61973" y="1857400"/>
                  </a:lnTo>
                  <a:lnTo>
                    <a:pt x="101473" y="1865376"/>
                  </a:lnTo>
                  <a:lnTo>
                    <a:pt x="2763647" y="1865376"/>
                  </a:lnTo>
                  <a:lnTo>
                    <a:pt x="2803146" y="1857400"/>
                  </a:lnTo>
                  <a:lnTo>
                    <a:pt x="2835400" y="1835650"/>
                  </a:lnTo>
                  <a:lnTo>
                    <a:pt x="2857146" y="1803391"/>
                  </a:lnTo>
                  <a:lnTo>
                    <a:pt x="2865120" y="1763890"/>
                  </a:lnTo>
                  <a:lnTo>
                    <a:pt x="2865120" y="101473"/>
                  </a:lnTo>
                  <a:lnTo>
                    <a:pt x="2857146" y="61973"/>
                  </a:lnTo>
                  <a:lnTo>
                    <a:pt x="2835400" y="29719"/>
                  </a:lnTo>
                  <a:lnTo>
                    <a:pt x="2803146" y="7973"/>
                  </a:lnTo>
                  <a:lnTo>
                    <a:pt x="2763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1163" y="3104391"/>
              <a:ext cx="2865120" cy="1865630"/>
            </a:xfrm>
            <a:custGeom>
              <a:avLst/>
              <a:gdLst/>
              <a:ahLst/>
              <a:cxnLst/>
              <a:rect l="l" t="t" r="r" b="b"/>
              <a:pathLst>
                <a:path w="2865120" h="1865629">
                  <a:moveTo>
                    <a:pt x="0" y="101473"/>
                  </a:moveTo>
                  <a:lnTo>
                    <a:pt x="7973" y="61973"/>
                  </a:lnTo>
                  <a:lnTo>
                    <a:pt x="29719" y="29719"/>
                  </a:lnTo>
                  <a:lnTo>
                    <a:pt x="61973" y="7973"/>
                  </a:lnTo>
                  <a:lnTo>
                    <a:pt x="101473" y="0"/>
                  </a:lnTo>
                  <a:lnTo>
                    <a:pt x="2763647" y="0"/>
                  </a:lnTo>
                  <a:lnTo>
                    <a:pt x="2803146" y="7973"/>
                  </a:lnTo>
                  <a:lnTo>
                    <a:pt x="2835400" y="29719"/>
                  </a:lnTo>
                  <a:lnTo>
                    <a:pt x="2857146" y="61973"/>
                  </a:lnTo>
                  <a:lnTo>
                    <a:pt x="2865120" y="101473"/>
                  </a:lnTo>
                  <a:lnTo>
                    <a:pt x="2865120" y="1763890"/>
                  </a:lnTo>
                  <a:lnTo>
                    <a:pt x="2857146" y="1803391"/>
                  </a:lnTo>
                  <a:lnTo>
                    <a:pt x="2835400" y="1835650"/>
                  </a:lnTo>
                  <a:lnTo>
                    <a:pt x="2803146" y="1857400"/>
                  </a:lnTo>
                  <a:lnTo>
                    <a:pt x="2763647" y="1865376"/>
                  </a:lnTo>
                  <a:lnTo>
                    <a:pt x="101473" y="1865376"/>
                  </a:lnTo>
                  <a:lnTo>
                    <a:pt x="61973" y="1857400"/>
                  </a:lnTo>
                  <a:lnTo>
                    <a:pt x="29719" y="1835650"/>
                  </a:lnTo>
                  <a:lnTo>
                    <a:pt x="7973" y="1803391"/>
                  </a:lnTo>
                  <a:lnTo>
                    <a:pt x="0" y="1763890"/>
                  </a:lnTo>
                  <a:lnTo>
                    <a:pt x="0" y="10147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8219" y="3191258"/>
              <a:ext cx="2715895" cy="1713230"/>
            </a:xfrm>
            <a:custGeom>
              <a:avLst/>
              <a:gdLst/>
              <a:ahLst/>
              <a:cxnLst/>
              <a:rect l="l" t="t" r="r" b="b"/>
              <a:pathLst>
                <a:path w="2715895" h="1713229">
                  <a:moveTo>
                    <a:pt x="2603246" y="0"/>
                  </a:moveTo>
                  <a:lnTo>
                    <a:pt x="112522" y="0"/>
                  </a:lnTo>
                  <a:lnTo>
                    <a:pt x="68724" y="8842"/>
                  </a:lnTo>
                  <a:lnTo>
                    <a:pt x="32958" y="32958"/>
                  </a:lnTo>
                  <a:lnTo>
                    <a:pt x="8842" y="68724"/>
                  </a:lnTo>
                  <a:lnTo>
                    <a:pt x="0" y="112522"/>
                  </a:lnTo>
                  <a:lnTo>
                    <a:pt x="0" y="1600454"/>
                  </a:lnTo>
                  <a:lnTo>
                    <a:pt x="8842" y="1644251"/>
                  </a:lnTo>
                  <a:lnTo>
                    <a:pt x="32958" y="1680017"/>
                  </a:lnTo>
                  <a:lnTo>
                    <a:pt x="68724" y="1704133"/>
                  </a:lnTo>
                  <a:lnTo>
                    <a:pt x="112522" y="1712976"/>
                  </a:lnTo>
                  <a:lnTo>
                    <a:pt x="2603246" y="1712976"/>
                  </a:lnTo>
                  <a:lnTo>
                    <a:pt x="2647043" y="1704133"/>
                  </a:lnTo>
                  <a:lnTo>
                    <a:pt x="2682809" y="1680017"/>
                  </a:lnTo>
                  <a:lnTo>
                    <a:pt x="2706925" y="1644251"/>
                  </a:lnTo>
                  <a:lnTo>
                    <a:pt x="2715768" y="1600454"/>
                  </a:lnTo>
                  <a:lnTo>
                    <a:pt x="2715768" y="112522"/>
                  </a:lnTo>
                  <a:lnTo>
                    <a:pt x="2706925" y="68724"/>
                  </a:lnTo>
                  <a:lnTo>
                    <a:pt x="2682809" y="32958"/>
                  </a:lnTo>
                  <a:lnTo>
                    <a:pt x="2647043" y="884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580" y="3134868"/>
              <a:ext cx="2287523" cy="11490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9552" y="3752088"/>
              <a:ext cx="1211579" cy="8107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555" y="4245864"/>
              <a:ext cx="2671572" cy="8107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2235" y="3258638"/>
            <a:ext cx="2206625" cy="1524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80"/>
              </a:lnSpc>
              <a:spcBef>
                <a:spcPts val="95"/>
              </a:spcBef>
            </a:pPr>
            <a:r>
              <a:rPr sz="4000" spc="-10" dirty="0">
                <a:solidFill>
                  <a:srgbClr val="66FFFF"/>
                </a:solidFill>
                <a:latin typeface="한컴산뜻돋움"/>
                <a:cs typeface="한컴산뜻돋움"/>
              </a:rPr>
              <a:t>Source</a:t>
            </a:r>
            <a:endParaRPr sz="4000">
              <a:latin typeface="한컴산뜻돋움"/>
              <a:cs typeface="한컴산뜻돋움"/>
            </a:endParaRPr>
          </a:p>
          <a:p>
            <a:pPr algn="ctr">
              <a:lnSpc>
                <a:spcPts val="3240"/>
              </a:lnSpc>
            </a:pPr>
            <a:r>
              <a:rPr sz="2800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data</a:t>
            </a:r>
            <a:endParaRPr sz="2800">
              <a:latin typeface="한컴산뜻돋움"/>
              <a:cs typeface="한컴산뜻돋움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800" spc="-10" dirty="0">
                <a:solidFill>
                  <a:srgbClr val="F8CAAC"/>
                </a:solidFill>
                <a:latin typeface="한컴산뜻돋움"/>
                <a:cs typeface="한컴산뜻돋움"/>
              </a:rPr>
              <a:t>sound,</a:t>
            </a:r>
            <a:r>
              <a:rPr sz="2800" spc="-135" dirty="0">
                <a:solidFill>
                  <a:srgbClr val="F8CAAC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F8CAAC"/>
                </a:solidFill>
                <a:latin typeface="한컴산뜻돋움"/>
                <a:cs typeface="한컴산뜻돋움"/>
              </a:rPr>
              <a:t>movie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2113" y="3081370"/>
            <a:ext cx="1844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encoder</a:t>
            </a:r>
            <a:endParaRPr sz="4000">
              <a:latin typeface="한컴산뜻돋움"/>
              <a:cs typeface="한컴산뜻돋움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3959" y="3630167"/>
            <a:ext cx="1931035" cy="1525905"/>
            <a:chOff x="5013959" y="3630167"/>
            <a:chExt cx="1931035" cy="152590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0743" y="3630167"/>
              <a:ext cx="1584959" cy="899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959" y="4283963"/>
              <a:ext cx="1476755" cy="566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2387" y="4283964"/>
              <a:ext cx="792479" cy="5669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9491" y="4588763"/>
              <a:ext cx="1095755" cy="566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6919" y="4588763"/>
              <a:ext cx="1042415" cy="5669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160155" y="3485408"/>
            <a:ext cx="1618615" cy="147574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3200" b="1" spc="-280" dirty="0">
                <a:solidFill>
                  <a:srgbClr val="FFFF00"/>
                </a:solidFill>
                <a:latin typeface="나눔고딕 ExtraBold"/>
                <a:cs typeface="나눔고딕 ExtraBold"/>
              </a:rPr>
              <a:t>부호기</a:t>
            </a:r>
            <a:endParaRPr sz="3200">
              <a:latin typeface="나눔고딕 ExtraBold"/>
              <a:cs typeface="나눔고딕 ExtraBold"/>
            </a:endParaRPr>
          </a:p>
          <a:p>
            <a:pPr marL="12700" marR="5080" algn="ctr">
              <a:lnSpc>
                <a:spcPct val="100000"/>
              </a:lnSpc>
              <a:spcBef>
                <a:spcPts val="1070"/>
              </a:spcBef>
            </a:pPr>
            <a:r>
              <a:rPr sz="2000" b="1" spc="-80" dirty="0">
                <a:solidFill>
                  <a:srgbClr val="CCFFFF"/>
                </a:solidFill>
                <a:latin typeface="한컴산뜻돋움"/>
                <a:cs typeface="한컴산뜻돋움"/>
              </a:rPr>
              <a:t>MP3,</a:t>
            </a:r>
            <a:r>
              <a:rPr sz="2000" b="1" spc="-285" dirty="0">
                <a:solidFill>
                  <a:srgbClr val="CCFFFF"/>
                </a:solidFill>
                <a:latin typeface="한컴산뜻돋움"/>
                <a:cs typeface="한컴산뜻돋움"/>
              </a:rPr>
              <a:t> </a:t>
            </a:r>
            <a:r>
              <a:rPr sz="2000" b="1" spc="-80" dirty="0">
                <a:solidFill>
                  <a:srgbClr val="CCFFFF"/>
                </a:solidFill>
                <a:latin typeface="한컴산뜻돋움"/>
                <a:cs typeface="한컴산뜻돋움"/>
              </a:rPr>
              <a:t>wav,</a:t>
            </a:r>
            <a:r>
              <a:rPr sz="2000" b="1" spc="-265" dirty="0">
                <a:solidFill>
                  <a:srgbClr val="CCFFFF"/>
                </a:solidFill>
                <a:latin typeface="한컴산뜻돋움"/>
                <a:cs typeface="한컴산뜻돋움"/>
              </a:rPr>
              <a:t> </a:t>
            </a:r>
            <a:r>
              <a:rPr sz="2000" b="1" spc="-95" dirty="0">
                <a:solidFill>
                  <a:srgbClr val="CCFFFF"/>
                </a:solidFill>
                <a:latin typeface="한컴산뜻돋움"/>
                <a:cs typeface="한컴산뜻돋움"/>
              </a:rPr>
              <a:t>Ogg </a:t>
            </a:r>
            <a:r>
              <a:rPr sz="2000" b="1" spc="-85" dirty="0">
                <a:solidFill>
                  <a:srgbClr val="CCFFFF"/>
                </a:solidFill>
                <a:latin typeface="한컴산뜻돋움"/>
                <a:cs typeface="한컴산뜻돋움"/>
              </a:rPr>
              <a:t>MPEG,</a:t>
            </a:r>
            <a:r>
              <a:rPr sz="2000" b="1" spc="-310" dirty="0">
                <a:solidFill>
                  <a:srgbClr val="CCFFFF"/>
                </a:solidFill>
                <a:latin typeface="한컴산뜻돋움"/>
                <a:cs typeface="한컴산뜻돋움"/>
              </a:rPr>
              <a:t> </a:t>
            </a:r>
            <a:r>
              <a:rPr sz="2000" b="1" spc="-20" dirty="0">
                <a:solidFill>
                  <a:srgbClr val="CCFFFF"/>
                </a:solidFill>
                <a:latin typeface="한컴산뜻돋움"/>
                <a:cs typeface="한컴산뜻돋움"/>
              </a:rPr>
              <a:t>WebM</a:t>
            </a:r>
            <a:endParaRPr sz="2000">
              <a:latin typeface="한컴산뜻돋움"/>
              <a:cs typeface="한컴산뜻돋움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30642" y="3098041"/>
            <a:ext cx="3383915" cy="3031490"/>
            <a:chOff x="7930642" y="3098041"/>
            <a:chExt cx="3383915" cy="303149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2440" y="4218432"/>
              <a:ext cx="3221735" cy="19110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3568" y="4969764"/>
              <a:ext cx="2805683" cy="2719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936992" y="3104391"/>
              <a:ext cx="2865120" cy="1865630"/>
            </a:xfrm>
            <a:custGeom>
              <a:avLst/>
              <a:gdLst/>
              <a:ahLst/>
              <a:cxnLst/>
              <a:rect l="l" t="t" r="r" b="b"/>
              <a:pathLst>
                <a:path w="2865120" h="1865629">
                  <a:moveTo>
                    <a:pt x="2763647" y="0"/>
                  </a:moveTo>
                  <a:lnTo>
                    <a:pt x="101473" y="0"/>
                  </a:lnTo>
                  <a:lnTo>
                    <a:pt x="61973" y="7973"/>
                  </a:lnTo>
                  <a:lnTo>
                    <a:pt x="29719" y="29719"/>
                  </a:lnTo>
                  <a:lnTo>
                    <a:pt x="7973" y="61973"/>
                  </a:lnTo>
                  <a:lnTo>
                    <a:pt x="0" y="101473"/>
                  </a:lnTo>
                  <a:lnTo>
                    <a:pt x="0" y="1763890"/>
                  </a:lnTo>
                  <a:lnTo>
                    <a:pt x="7973" y="1803391"/>
                  </a:lnTo>
                  <a:lnTo>
                    <a:pt x="29719" y="1835650"/>
                  </a:lnTo>
                  <a:lnTo>
                    <a:pt x="61973" y="1857400"/>
                  </a:lnTo>
                  <a:lnTo>
                    <a:pt x="101473" y="1865376"/>
                  </a:lnTo>
                  <a:lnTo>
                    <a:pt x="2763647" y="1865376"/>
                  </a:lnTo>
                  <a:lnTo>
                    <a:pt x="2803146" y="1857400"/>
                  </a:lnTo>
                  <a:lnTo>
                    <a:pt x="2835400" y="1835650"/>
                  </a:lnTo>
                  <a:lnTo>
                    <a:pt x="2857146" y="1803391"/>
                  </a:lnTo>
                  <a:lnTo>
                    <a:pt x="2865120" y="1763890"/>
                  </a:lnTo>
                  <a:lnTo>
                    <a:pt x="2865120" y="101473"/>
                  </a:lnTo>
                  <a:lnTo>
                    <a:pt x="2857146" y="61973"/>
                  </a:lnTo>
                  <a:lnTo>
                    <a:pt x="2835400" y="29719"/>
                  </a:lnTo>
                  <a:lnTo>
                    <a:pt x="2803146" y="7973"/>
                  </a:lnTo>
                  <a:lnTo>
                    <a:pt x="2763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36992" y="3104391"/>
              <a:ext cx="2865120" cy="1865630"/>
            </a:xfrm>
            <a:custGeom>
              <a:avLst/>
              <a:gdLst/>
              <a:ahLst/>
              <a:cxnLst/>
              <a:rect l="l" t="t" r="r" b="b"/>
              <a:pathLst>
                <a:path w="2865120" h="1865629">
                  <a:moveTo>
                    <a:pt x="0" y="101473"/>
                  </a:moveTo>
                  <a:lnTo>
                    <a:pt x="7973" y="61973"/>
                  </a:lnTo>
                  <a:lnTo>
                    <a:pt x="29719" y="29719"/>
                  </a:lnTo>
                  <a:lnTo>
                    <a:pt x="61973" y="7973"/>
                  </a:lnTo>
                  <a:lnTo>
                    <a:pt x="101473" y="0"/>
                  </a:lnTo>
                  <a:lnTo>
                    <a:pt x="2763647" y="0"/>
                  </a:lnTo>
                  <a:lnTo>
                    <a:pt x="2803146" y="7973"/>
                  </a:lnTo>
                  <a:lnTo>
                    <a:pt x="2835400" y="29719"/>
                  </a:lnTo>
                  <a:lnTo>
                    <a:pt x="2857146" y="61973"/>
                  </a:lnTo>
                  <a:lnTo>
                    <a:pt x="2865120" y="101473"/>
                  </a:lnTo>
                  <a:lnTo>
                    <a:pt x="2865120" y="1763890"/>
                  </a:lnTo>
                  <a:lnTo>
                    <a:pt x="2857146" y="1803391"/>
                  </a:lnTo>
                  <a:lnTo>
                    <a:pt x="2835400" y="1835650"/>
                  </a:lnTo>
                  <a:lnTo>
                    <a:pt x="2803146" y="1857400"/>
                  </a:lnTo>
                  <a:lnTo>
                    <a:pt x="2763647" y="1865376"/>
                  </a:lnTo>
                  <a:lnTo>
                    <a:pt x="101473" y="1865376"/>
                  </a:lnTo>
                  <a:lnTo>
                    <a:pt x="61973" y="1857400"/>
                  </a:lnTo>
                  <a:lnTo>
                    <a:pt x="29719" y="1835650"/>
                  </a:lnTo>
                  <a:lnTo>
                    <a:pt x="7973" y="1803391"/>
                  </a:lnTo>
                  <a:lnTo>
                    <a:pt x="0" y="1763890"/>
                  </a:lnTo>
                  <a:lnTo>
                    <a:pt x="0" y="10147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04048" y="3191258"/>
              <a:ext cx="2715895" cy="1713230"/>
            </a:xfrm>
            <a:custGeom>
              <a:avLst/>
              <a:gdLst/>
              <a:ahLst/>
              <a:cxnLst/>
              <a:rect l="l" t="t" r="r" b="b"/>
              <a:pathLst>
                <a:path w="2715895" h="1713229">
                  <a:moveTo>
                    <a:pt x="2603246" y="0"/>
                  </a:moveTo>
                  <a:lnTo>
                    <a:pt x="112522" y="0"/>
                  </a:lnTo>
                  <a:lnTo>
                    <a:pt x="68724" y="8842"/>
                  </a:lnTo>
                  <a:lnTo>
                    <a:pt x="32958" y="32958"/>
                  </a:lnTo>
                  <a:lnTo>
                    <a:pt x="8842" y="68724"/>
                  </a:lnTo>
                  <a:lnTo>
                    <a:pt x="0" y="112522"/>
                  </a:lnTo>
                  <a:lnTo>
                    <a:pt x="0" y="1600454"/>
                  </a:lnTo>
                  <a:lnTo>
                    <a:pt x="8842" y="1644251"/>
                  </a:lnTo>
                  <a:lnTo>
                    <a:pt x="32958" y="1680017"/>
                  </a:lnTo>
                  <a:lnTo>
                    <a:pt x="68724" y="1704133"/>
                  </a:lnTo>
                  <a:lnTo>
                    <a:pt x="112522" y="1712976"/>
                  </a:lnTo>
                  <a:lnTo>
                    <a:pt x="2603246" y="1712976"/>
                  </a:lnTo>
                  <a:lnTo>
                    <a:pt x="2647043" y="1704133"/>
                  </a:lnTo>
                  <a:lnTo>
                    <a:pt x="2682809" y="1680017"/>
                  </a:lnTo>
                  <a:lnTo>
                    <a:pt x="2706925" y="1644251"/>
                  </a:lnTo>
                  <a:lnTo>
                    <a:pt x="2715768" y="1600454"/>
                  </a:lnTo>
                  <a:lnTo>
                    <a:pt x="2715768" y="112522"/>
                  </a:lnTo>
                  <a:lnTo>
                    <a:pt x="2706925" y="68724"/>
                  </a:lnTo>
                  <a:lnTo>
                    <a:pt x="2682809" y="32958"/>
                  </a:lnTo>
                  <a:lnTo>
                    <a:pt x="2647043" y="884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9580" y="3134868"/>
              <a:ext cx="2583178" cy="11490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2584" y="3752088"/>
              <a:ext cx="649223" cy="8107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1079" y="3752088"/>
              <a:ext cx="1441703" cy="8107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92055" y="3752088"/>
              <a:ext cx="649223" cy="8107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22208" y="4245864"/>
              <a:ext cx="1677923" cy="81076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402985" y="3258638"/>
            <a:ext cx="1916430" cy="1524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80"/>
              </a:lnSpc>
              <a:spcBef>
                <a:spcPts val="95"/>
              </a:spcBef>
            </a:pPr>
            <a:r>
              <a:rPr sz="4000" spc="-10" dirty="0">
                <a:solidFill>
                  <a:srgbClr val="66FFFF"/>
                </a:solidFill>
                <a:latin typeface="한컴산뜻돋움"/>
                <a:cs typeface="한컴산뜻돋움"/>
              </a:rPr>
              <a:t>decoder</a:t>
            </a:r>
            <a:endParaRPr sz="4000">
              <a:latin typeface="한컴산뜻돋움"/>
              <a:cs typeface="한컴산뜻돋움"/>
            </a:endParaRPr>
          </a:p>
          <a:p>
            <a:pPr marL="1905" algn="ctr">
              <a:lnSpc>
                <a:spcPts val="3240"/>
              </a:lnSpc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</a:t>
            </a:r>
            <a:r>
              <a:rPr sz="28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복호기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)</a:t>
            </a:r>
            <a:endParaRPr sz="2800">
              <a:latin typeface="한컴산뜻돋움"/>
              <a:cs typeface="한컴산뜻돋움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800" b="1" spc="-10" dirty="0">
                <a:solidFill>
                  <a:srgbClr val="FFCCFF"/>
                </a:solidFill>
                <a:latin typeface="한컴산뜻돋움"/>
                <a:cs typeface="한컴산뜻돋움"/>
              </a:rPr>
              <a:t>playing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90120" y="3845271"/>
            <a:ext cx="737870" cy="558800"/>
            <a:chOff x="3790120" y="3845271"/>
            <a:chExt cx="737870" cy="558800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90120" y="3845271"/>
              <a:ext cx="737564" cy="5237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22194" y="4139561"/>
              <a:ext cx="599440" cy="264795"/>
            </a:xfrm>
            <a:custGeom>
              <a:avLst/>
              <a:gdLst/>
              <a:ahLst/>
              <a:cxnLst/>
              <a:rect l="l" t="t" r="r" b="b"/>
              <a:pathLst>
                <a:path w="599439" h="264795">
                  <a:moveTo>
                    <a:pt x="570128" y="0"/>
                  </a:moveTo>
                  <a:lnTo>
                    <a:pt x="347891" y="223672"/>
                  </a:lnTo>
                  <a:lnTo>
                    <a:pt x="347471" y="92735"/>
                  </a:lnTo>
                  <a:lnTo>
                    <a:pt x="0" y="93865"/>
                  </a:lnTo>
                  <a:lnTo>
                    <a:pt x="322910" y="134518"/>
                  </a:lnTo>
                  <a:lnTo>
                    <a:pt x="306552" y="264426"/>
                  </a:lnTo>
                  <a:lnTo>
                    <a:pt x="599097" y="37312"/>
                  </a:lnTo>
                  <a:lnTo>
                    <a:pt x="57012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106075" y="3845271"/>
            <a:ext cx="737870" cy="558800"/>
            <a:chOff x="7106075" y="3845271"/>
            <a:chExt cx="737870" cy="558800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06075" y="3845271"/>
              <a:ext cx="737564" cy="5237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38150" y="4139561"/>
              <a:ext cx="599440" cy="264795"/>
            </a:xfrm>
            <a:custGeom>
              <a:avLst/>
              <a:gdLst/>
              <a:ahLst/>
              <a:cxnLst/>
              <a:rect l="l" t="t" r="r" b="b"/>
              <a:pathLst>
                <a:path w="599440" h="264795">
                  <a:moveTo>
                    <a:pt x="570128" y="0"/>
                  </a:moveTo>
                  <a:lnTo>
                    <a:pt x="347891" y="223672"/>
                  </a:lnTo>
                  <a:lnTo>
                    <a:pt x="347459" y="92735"/>
                  </a:lnTo>
                  <a:lnTo>
                    <a:pt x="0" y="93865"/>
                  </a:lnTo>
                  <a:lnTo>
                    <a:pt x="322910" y="134518"/>
                  </a:lnTo>
                  <a:lnTo>
                    <a:pt x="306552" y="264426"/>
                  </a:lnTo>
                  <a:lnTo>
                    <a:pt x="599097" y="37312"/>
                  </a:lnTo>
                  <a:lnTo>
                    <a:pt x="57012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699955" y="1247632"/>
            <a:ext cx="4303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94485" algn="l"/>
              </a:tabLst>
            </a:pPr>
            <a:r>
              <a:rPr sz="6000" b="1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co</a:t>
            </a:r>
            <a:r>
              <a:rPr sz="3200" b="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der</a:t>
            </a:r>
            <a:r>
              <a:rPr sz="3200" b="0" dirty="0">
                <a:solidFill>
                  <a:srgbClr val="404040"/>
                </a:solidFill>
                <a:latin typeface="한컴산뜻돋움"/>
                <a:cs typeface="한컴산뜻돋움"/>
              </a:rPr>
              <a:t>	</a:t>
            </a:r>
            <a:r>
              <a:rPr sz="9000" b="1" baseline="-6944" dirty="0">
                <a:solidFill>
                  <a:srgbClr val="404040"/>
                </a:solidFill>
                <a:latin typeface="한컴산뜻돋움"/>
                <a:cs typeface="한컴산뜻돋움"/>
              </a:rPr>
              <a:t>+</a:t>
            </a:r>
            <a:r>
              <a:rPr sz="9000" b="1" spc="-104" baseline="-6944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6000" b="1" spc="-50" dirty="0">
                <a:solidFill>
                  <a:srgbClr val="404040"/>
                </a:solidFill>
                <a:latin typeface="한컴산뜻돋움"/>
                <a:cs typeface="한컴산뜻돋움"/>
              </a:rPr>
              <a:t>dec</a:t>
            </a:r>
            <a:r>
              <a:rPr sz="3200" b="0" spc="-50" dirty="0">
                <a:solidFill>
                  <a:srgbClr val="404040"/>
                </a:solidFill>
                <a:latin typeface="한컴산뜻돋움"/>
                <a:cs typeface="한컴산뜻돋움"/>
              </a:rPr>
              <a:t>oder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282353-A1AC-7079-35D7-68E145E1395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987551" y="4404359"/>
            <a:ext cx="4959350" cy="2156460"/>
            <a:chOff x="987551" y="4404359"/>
            <a:chExt cx="4959350" cy="21564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2888" y="4482084"/>
              <a:ext cx="3413759" cy="2078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551" y="4404359"/>
              <a:ext cx="941831" cy="941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51" y="5402579"/>
              <a:ext cx="941832" cy="9418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0065" y="4772609"/>
              <a:ext cx="1632813" cy="11594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82440" y="5424093"/>
              <a:ext cx="1326515" cy="585470"/>
            </a:xfrm>
            <a:custGeom>
              <a:avLst/>
              <a:gdLst/>
              <a:ahLst/>
              <a:cxnLst/>
              <a:rect l="l" t="t" r="r" b="b"/>
              <a:pathLst>
                <a:path w="1326514" h="585470">
                  <a:moveTo>
                    <a:pt x="1262151" y="0"/>
                  </a:moveTo>
                  <a:lnTo>
                    <a:pt x="770166" y="495173"/>
                  </a:lnTo>
                  <a:lnTo>
                    <a:pt x="769226" y="205308"/>
                  </a:lnTo>
                  <a:lnTo>
                    <a:pt x="0" y="207784"/>
                  </a:lnTo>
                  <a:lnTo>
                    <a:pt x="714870" y="297789"/>
                  </a:lnTo>
                  <a:lnTo>
                    <a:pt x="678662" y="585393"/>
                  </a:lnTo>
                  <a:lnTo>
                    <a:pt x="1326286" y="82613"/>
                  </a:lnTo>
                  <a:lnTo>
                    <a:pt x="12621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FA885A-0F1E-D7BB-62B8-2FF6B0520B4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339C2B-EC4A-107A-E224-4C204E2E9CD6}"/>
              </a:ext>
            </a:extLst>
          </p:cNvPr>
          <p:cNvSpPr txBox="1"/>
          <p:nvPr/>
        </p:nvSpPr>
        <p:spPr>
          <a:xfrm>
            <a:off x="350249" y="949132"/>
            <a:ext cx="615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5A7EA9"/>
                </a:solidFill>
              </a:rPr>
              <a:t>컨테이너 포맷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F978E-AFF0-A040-AB66-DCC6D86807D4}"/>
              </a:ext>
            </a:extLst>
          </p:cNvPr>
          <p:cNvSpPr txBox="1"/>
          <p:nvPr/>
        </p:nvSpPr>
        <p:spPr>
          <a:xfrm>
            <a:off x="391885" y="1597567"/>
            <a:ext cx="11168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컨테이너는 </a:t>
            </a:r>
            <a:r>
              <a:rPr lang="ko-KR" altLang="en-US" sz="2400" b="1" dirty="0">
                <a:solidFill>
                  <a:srgbClr val="C00000"/>
                </a:solidFill>
              </a:rPr>
              <a:t>압축된 영상이나 사운드 데이터를 저장하기 위한 포맷</a:t>
            </a:r>
            <a:r>
              <a:rPr lang="ko-KR" altLang="en-US" sz="2400" dirty="0"/>
              <a:t>을 말한다. 줄여서 컨테이너라고도 하고, 포맷이라고도 한다.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4337AA-2887-CDA0-F910-3CA1AA8CE8D6}"/>
              </a:ext>
            </a:extLst>
          </p:cNvPr>
          <p:cNvSpPr txBox="1"/>
          <p:nvPr/>
        </p:nvSpPr>
        <p:spPr>
          <a:xfrm>
            <a:off x="1170214" y="2595026"/>
            <a:ext cx="101237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“</a:t>
            </a:r>
            <a:r>
              <a:rPr lang="ko-KR" altLang="en-US" sz="1400" dirty="0" err="1"/>
              <a:t>영상”과“사운드”를</a:t>
            </a:r>
            <a:r>
              <a:rPr lang="ko-KR" altLang="en-US" sz="1400" dirty="0"/>
              <a:t> 담아두는 “</a:t>
            </a:r>
            <a:r>
              <a:rPr lang="ko-KR" altLang="en-US" sz="1400" dirty="0" err="1"/>
              <a:t>상자”나</a:t>
            </a:r>
            <a:r>
              <a:rPr lang="ko-KR" altLang="en-US" sz="1400" dirty="0"/>
              <a:t> 이것을 포장해 둔 “포장지” 정도로 생각할 수 있다. 코덱을 통해서 압축된 영상과 음성 데이터를 하나의 파일 포맷으로 만들기 위해서는 어떠한 형식이 필요한데, 이러한 형식을 파일 포맷이라고 하며, 컨테이너라고 하는 것이다.</a:t>
            </a:r>
          </a:p>
        </p:txBody>
      </p:sp>
      <p:sp>
        <p:nvSpPr>
          <p:cNvPr id="22" name="순서도: 순차적 액세스 저장소 21">
            <a:extLst>
              <a:ext uri="{FF2B5EF4-FFF2-40B4-BE49-F238E27FC236}">
                <a16:creationId xmlns:a16="http://schemas.microsoft.com/office/drawing/2014/main" id="{B186A13A-1803-0CA8-7E50-51C03AE63D3A}"/>
              </a:ext>
            </a:extLst>
          </p:cNvPr>
          <p:cNvSpPr/>
          <p:nvPr/>
        </p:nvSpPr>
        <p:spPr>
          <a:xfrm>
            <a:off x="555171" y="2617299"/>
            <a:ext cx="370975" cy="370975"/>
          </a:xfrm>
          <a:prstGeom prst="flowChartMagneticTap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29153-5FB5-7671-E6AF-F9814086AE05}"/>
              </a:ext>
            </a:extLst>
          </p:cNvPr>
          <p:cNvSpPr txBox="1"/>
          <p:nvPr/>
        </p:nvSpPr>
        <p:spPr>
          <a:xfrm>
            <a:off x="3466881" y="4248647"/>
            <a:ext cx="1545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576B8"/>
                </a:solidFill>
              </a:rPr>
              <a:t>컨테이너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8D3130-D3A1-F454-EAE1-45637B77EC93}"/>
              </a:ext>
            </a:extLst>
          </p:cNvPr>
          <p:cNvSpPr txBox="1"/>
          <p:nvPr/>
        </p:nvSpPr>
        <p:spPr>
          <a:xfrm>
            <a:off x="5600700" y="4987080"/>
            <a:ext cx="4451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4576B8"/>
                </a:solidFill>
              </a:rPr>
              <a:t>코덱으로 압축된 데이터</a:t>
            </a:r>
          </a:p>
          <a:p>
            <a:r>
              <a:rPr lang="ko-KR" altLang="en-US" sz="2400" b="1" dirty="0">
                <a:solidFill>
                  <a:srgbClr val="4576B8"/>
                </a:solidFill>
              </a:rPr>
              <a:t>(사운드, 동영상)</a:t>
            </a:r>
            <a:r>
              <a:rPr lang="ko-KR" altLang="en-US" sz="2400" b="1" dirty="0" err="1">
                <a:solidFill>
                  <a:srgbClr val="4576B8"/>
                </a:solidFill>
              </a:rPr>
              <a:t>를</a:t>
            </a:r>
            <a:r>
              <a:rPr lang="ko-KR" altLang="en-US" sz="2400" b="1" dirty="0">
                <a:solidFill>
                  <a:srgbClr val="4576B8"/>
                </a:solidFill>
              </a:rPr>
              <a:t> 넣는 상자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99062" y="1722964"/>
            <a:ext cx="1104392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819" dirty="0">
                <a:latin typeface="휴먼아미체"/>
                <a:cs typeface="휴먼아미체"/>
              </a:rPr>
              <a:t>우리가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900" dirty="0">
                <a:latin typeface="휴먼아미체"/>
                <a:cs typeface="휴먼아미체"/>
              </a:rPr>
              <a:t>흔히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819" dirty="0">
                <a:latin typeface="휴먼아미체"/>
                <a:cs typeface="휴먼아미체"/>
              </a:rPr>
              <a:t>동영상이라고</a:t>
            </a:r>
            <a:r>
              <a:rPr lang="ko-KR" altLang="en-US" spc="-430" dirty="0">
                <a:latin typeface="휴먼아미체"/>
                <a:cs typeface="휴먼아미체"/>
              </a:rPr>
              <a:t> </a:t>
            </a:r>
            <a:r>
              <a:rPr lang="ko-KR" altLang="en-US" spc="1030" dirty="0">
                <a:latin typeface="휴먼아미체"/>
                <a:cs typeface="휴먼아미체"/>
              </a:rPr>
              <a:t>부르는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740" dirty="0">
                <a:latin typeface="휴먼아미체"/>
                <a:cs typeface="휴먼아미체"/>
              </a:rPr>
              <a:t>파일에는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695" dirty="0">
                <a:latin typeface="휴먼아미체"/>
                <a:cs typeface="휴먼아미체"/>
              </a:rPr>
              <a:t>영상과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855" dirty="0">
                <a:latin typeface="휴먼아미체"/>
                <a:cs typeface="휴먼아미체"/>
              </a:rPr>
              <a:t>음성이</a:t>
            </a:r>
            <a:r>
              <a:rPr lang="ko-KR" altLang="en-US" spc="-430" dirty="0">
                <a:latin typeface="휴먼아미체"/>
                <a:cs typeface="휴먼아미체"/>
              </a:rPr>
              <a:t> </a:t>
            </a:r>
            <a:r>
              <a:rPr lang="ko-KR" altLang="en-US" spc="844" dirty="0">
                <a:latin typeface="휴먼아미체"/>
                <a:cs typeface="휴먼아미체"/>
              </a:rPr>
              <a:t>따로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810" dirty="0">
                <a:latin typeface="휴먼아미체"/>
                <a:cs typeface="휴먼아미체"/>
              </a:rPr>
              <a:t>포함되어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450" dirty="0">
                <a:latin typeface="휴먼아미체"/>
                <a:cs typeface="휴먼아미체"/>
              </a:rPr>
              <a:t>있다</a:t>
            </a:r>
            <a:r>
              <a:rPr lang="en-US" altLang="ko-KR" spc="450" dirty="0">
                <a:latin typeface="한컴산뜻돋움"/>
                <a:cs typeface="한컴산뜻돋움"/>
              </a:rPr>
              <a:t>. </a:t>
            </a:r>
            <a:r>
              <a:rPr lang="en-US" altLang="ko-KR" spc="120" dirty="0">
                <a:latin typeface="한컴산뜻돋움"/>
                <a:cs typeface="한컴산뜻돋움"/>
              </a:rPr>
              <a:t>HTML5</a:t>
            </a:r>
            <a:r>
              <a:rPr lang="ko-KR" altLang="en-US" spc="120" dirty="0">
                <a:latin typeface="휴먼아미체"/>
                <a:cs typeface="휴먼아미체"/>
              </a:rPr>
              <a:t>의</a:t>
            </a:r>
            <a:r>
              <a:rPr lang="ko-KR" altLang="en-US" spc="-450" dirty="0">
                <a:latin typeface="휴먼아미체"/>
                <a:cs typeface="휴먼아미체"/>
              </a:rPr>
              <a:t> </a:t>
            </a:r>
            <a:r>
              <a:rPr lang="ko-KR" altLang="en-US" spc="900" dirty="0">
                <a:latin typeface="휴먼아미체"/>
                <a:cs typeface="휴먼아미체"/>
              </a:rPr>
              <a:t>경우</a:t>
            </a:r>
            <a:r>
              <a:rPr lang="ko-KR" altLang="en-US" spc="-450" dirty="0">
                <a:latin typeface="휴먼아미체"/>
                <a:cs typeface="휴먼아미체"/>
              </a:rPr>
              <a:t> </a:t>
            </a:r>
            <a:r>
              <a:rPr lang="ko-KR" altLang="en-US" b="1" spc="-15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영상을</a:t>
            </a:r>
            <a:r>
              <a:rPr lang="ko-KR" altLang="en-US" b="1" spc="-204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b="1" spc="-15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다루는</a:t>
            </a:r>
            <a:r>
              <a:rPr lang="ko-KR" altLang="en-US" b="1" spc="-204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b="1" spc="30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코덱</a:t>
            </a:r>
            <a:r>
              <a:rPr lang="ko-KR" altLang="en-US" spc="305" dirty="0">
                <a:latin typeface="휴먼아미체"/>
                <a:cs typeface="휴먼아미체"/>
              </a:rPr>
              <a:t>에는</a:t>
            </a:r>
            <a:r>
              <a:rPr lang="ko-KR" altLang="en-US" spc="-465" dirty="0">
                <a:latin typeface="휴먼아미체"/>
                <a:cs typeface="휴먼아미체"/>
              </a:rPr>
              <a:t> </a:t>
            </a:r>
            <a:r>
              <a:rPr lang="en-US" altLang="ko-KR" b="1" dirty="0">
                <a:solidFill>
                  <a:srgbClr val="FF5050"/>
                </a:solidFill>
                <a:latin typeface="한컴산뜻돋움"/>
                <a:cs typeface="한컴산뜻돋움"/>
              </a:rPr>
              <a:t>H.264,</a:t>
            </a:r>
            <a:r>
              <a:rPr lang="ko-KR" altLang="en-US" b="1" spc="-165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b="1" dirty="0">
                <a:solidFill>
                  <a:srgbClr val="FF5050"/>
                </a:solidFill>
                <a:latin typeface="한컴산뜻돋움"/>
                <a:cs typeface="한컴산뜻돋움"/>
              </a:rPr>
              <a:t>Theora,</a:t>
            </a:r>
            <a:r>
              <a:rPr lang="ko-KR" altLang="en-US" b="1" spc="-155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b="1" dirty="0">
                <a:solidFill>
                  <a:srgbClr val="FF5050"/>
                </a:solidFill>
                <a:latin typeface="한컴산뜻돋움"/>
                <a:cs typeface="한컴산뜻돋움"/>
              </a:rPr>
              <a:t>VP8</a:t>
            </a:r>
            <a:r>
              <a:rPr lang="ko-KR" altLang="en-US" b="1" spc="-135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pc="900" dirty="0">
                <a:latin typeface="휴먼아미체"/>
                <a:cs typeface="휴먼아미체"/>
              </a:rPr>
              <a:t>등이</a:t>
            </a:r>
            <a:r>
              <a:rPr lang="ko-KR" altLang="en-US" spc="-450" dirty="0">
                <a:latin typeface="휴먼아미체"/>
                <a:cs typeface="휴먼아미체"/>
              </a:rPr>
              <a:t> </a:t>
            </a:r>
            <a:r>
              <a:rPr lang="ko-KR" altLang="en-US" spc="575" dirty="0">
                <a:latin typeface="휴먼아미체"/>
                <a:cs typeface="휴먼아미체"/>
              </a:rPr>
              <a:t>있고</a:t>
            </a:r>
            <a:r>
              <a:rPr lang="en-US" altLang="ko-KR" spc="575" dirty="0">
                <a:latin typeface="한컴산뜻돋움"/>
                <a:cs typeface="한컴산뜻돋움"/>
              </a:rPr>
              <a:t>, </a:t>
            </a:r>
            <a:r>
              <a:rPr lang="ko-KR" altLang="en-US" b="1" spc="-15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음성을</a:t>
            </a:r>
            <a:r>
              <a:rPr lang="ko-KR" altLang="en-US" b="1" spc="-204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b="1" spc="-15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다루는</a:t>
            </a:r>
            <a:r>
              <a:rPr lang="ko-KR" altLang="en-US" b="1" spc="-204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b="1" spc="30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코덱</a:t>
            </a:r>
            <a:r>
              <a:rPr lang="ko-KR" altLang="en-US" spc="305" dirty="0">
                <a:latin typeface="휴먼아미체"/>
                <a:cs typeface="휴먼아미체"/>
              </a:rPr>
              <a:t>에는</a:t>
            </a:r>
            <a:r>
              <a:rPr lang="ko-KR" altLang="en-US" spc="-465" dirty="0">
                <a:latin typeface="휴먼아미체"/>
                <a:cs typeface="휴먼아미체"/>
              </a:rPr>
              <a:t> </a:t>
            </a:r>
            <a:r>
              <a:rPr lang="en-US" altLang="ko-KR" b="1" spc="-20" dirty="0">
                <a:solidFill>
                  <a:srgbClr val="FF5050"/>
                </a:solidFill>
                <a:latin typeface="한컴산뜻돋움"/>
                <a:cs typeface="한컴산뜻돋움"/>
              </a:rPr>
              <a:t>AAC,</a:t>
            </a:r>
            <a:r>
              <a:rPr lang="ko-KR" altLang="en-US" b="1" spc="-150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b="1" dirty="0">
                <a:solidFill>
                  <a:srgbClr val="FF5050"/>
                </a:solidFill>
                <a:latin typeface="한컴산뜻돋움"/>
                <a:cs typeface="한컴산뜻돋움"/>
              </a:rPr>
              <a:t>MP3,</a:t>
            </a:r>
            <a:r>
              <a:rPr lang="ko-KR" altLang="en-US" b="1" spc="-155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b="1" spc="75" dirty="0" err="1">
                <a:solidFill>
                  <a:srgbClr val="FF5050"/>
                </a:solidFill>
                <a:latin typeface="한컴산뜻돋움"/>
                <a:cs typeface="한컴산뜻돋움"/>
              </a:rPr>
              <a:t>Vorbis</a:t>
            </a:r>
            <a:r>
              <a:rPr lang="ko-KR" altLang="en-US" spc="75" dirty="0">
                <a:latin typeface="휴먼아미체"/>
                <a:cs typeface="휴먼아미체"/>
              </a:rPr>
              <a:t>가</a:t>
            </a:r>
            <a:r>
              <a:rPr lang="ko-KR" altLang="en-US" spc="-440" dirty="0">
                <a:latin typeface="휴먼아미체"/>
                <a:cs typeface="휴먼아미체"/>
              </a:rPr>
              <a:t> </a:t>
            </a:r>
            <a:r>
              <a:rPr lang="ko-KR" altLang="en-US" spc="1030" dirty="0">
                <a:latin typeface="휴먼아미체"/>
                <a:cs typeface="휴먼아미체"/>
              </a:rPr>
              <a:t>주로</a:t>
            </a:r>
            <a:r>
              <a:rPr lang="ko-KR" altLang="en-US" spc="-450" dirty="0">
                <a:latin typeface="휴먼아미체"/>
                <a:cs typeface="휴먼아미체"/>
              </a:rPr>
              <a:t> </a:t>
            </a:r>
            <a:r>
              <a:rPr lang="ko-KR" altLang="en-US" spc="610" dirty="0">
                <a:latin typeface="휴먼아미체"/>
                <a:cs typeface="휴먼아미체"/>
              </a:rPr>
              <a:t>사용된다</a:t>
            </a:r>
            <a:r>
              <a:rPr lang="en-US" altLang="ko-KR" spc="610" dirty="0">
                <a:latin typeface="한컴산뜻돋움"/>
                <a:cs typeface="한컴산뜻돋움"/>
              </a:rPr>
              <a:t>.</a:t>
            </a:r>
            <a:endParaRPr dirty="0">
              <a:latin typeface="휴먼아미체"/>
              <a:cs typeface="휴먼아미체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890543"/>
              </p:ext>
            </p:extLst>
          </p:nvPr>
        </p:nvGraphicFramePr>
        <p:xfrm>
          <a:off x="1201652" y="2968834"/>
          <a:ext cx="9222105" cy="299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b="1" spc="-140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컨테이너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포맷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동영상</a:t>
                      </a:r>
                      <a:r>
                        <a:rPr sz="2400" b="1" spc="-1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코덱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b="1" spc="-14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사운드</a:t>
                      </a:r>
                      <a:r>
                        <a:rPr sz="2400" b="1" spc="-1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코덱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.Mp4/</a:t>
                      </a:r>
                      <a:r>
                        <a:rPr sz="2400" spc="-114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-20" dirty="0">
                          <a:latin typeface="한컴산뜻돋움"/>
                          <a:cs typeface="한컴산뜻돋움"/>
                        </a:rPr>
                        <a:t>.Mov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2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spc="-10" dirty="0">
                          <a:latin typeface="한컴산뜻돋움"/>
                          <a:cs typeface="한컴산뜻돋움"/>
                        </a:rPr>
                        <a:t>H.265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spc="-25" dirty="0">
                          <a:latin typeface="한컴산뜻돋움"/>
                          <a:cs typeface="한컴산뜻돋움"/>
                        </a:rPr>
                        <a:t>AAC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.Ogg/</a:t>
                      </a:r>
                      <a:r>
                        <a:rPr sz="2400" spc="-11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-20" dirty="0">
                          <a:latin typeface="한컴산뜻돋움"/>
                          <a:cs typeface="한컴산뜻돋움"/>
                        </a:rPr>
                        <a:t>.Ogv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10" dirty="0">
                          <a:latin typeface="한컴산뜻돋움"/>
                          <a:cs typeface="한컴산뜻돋움"/>
                        </a:rPr>
                        <a:t>Theora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10" dirty="0">
                          <a:latin typeface="한컴산뜻돋움"/>
                          <a:cs typeface="한컴산뜻돋움"/>
                        </a:rPr>
                        <a:t>Vorbis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20" dirty="0">
                          <a:latin typeface="한컴산뜻돋움"/>
                          <a:cs typeface="한컴산뜻돋움"/>
                        </a:rPr>
                        <a:t>WebM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25" dirty="0">
                          <a:latin typeface="한컴산뜻돋움"/>
                          <a:cs typeface="한컴산뜻돋움"/>
                        </a:rPr>
                        <a:t>VP9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10" dirty="0">
                          <a:latin typeface="한컴산뜻돋움"/>
                          <a:cs typeface="한컴산뜻돋움"/>
                        </a:rPr>
                        <a:t>Vorbis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8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25" dirty="0">
                          <a:latin typeface="한컴산뜻돋움"/>
                          <a:cs typeface="한컴산뜻돋움"/>
                        </a:rPr>
                        <a:t>AVI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20" dirty="0">
                          <a:latin typeface="한컴산뜻돋움"/>
                          <a:cs typeface="한컴산뜻돋움"/>
                        </a:rPr>
                        <a:t>DivX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400" spc="-25" dirty="0">
                          <a:latin typeface="한컴산뜻돋움"/>
                          <a:cs typeface="한컴산뜻돋움"/>
                        </a:rPr>
                        <a:t>MP3</a:t>
                      </a:r>
                      <a:endParaRPr sz="2400" dirty="0">
                        <a:latin typeface="한컴산뜻돋움"/>
                        <a:cs typeface="한컴산뜻돋움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F3E4E80-CFBB-9243-80E6-F181B44E091C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488BC-BDEC-2B18-76AF-B5E3E51546FD}"/>
              </a:ext>
            </a:extLst>
          </p:cNvPr>
          <p:cNvSpPr txBox="1"/>
          <p:nvPr/>
        </p:nvSpPr>
        <p:spPr>
          <a:xfrm>
            <a:off x="323595" y="10549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분열된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코덱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지원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3357371"/>
            <a:ext cx="11727180" cy="3020695"/>
            <a:chOff x="0" y="3357371"/>
            <a:chExt cx="11727180" cy="3020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576827"/>
              <a:ext cx="10308335" cy="11490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3576832"/>
              <a:ext cx="10308590" cy="1149350"/>
            </a:xfrm>
            <a:custGeom>
              <a:avLst/>
              <a:gdLst/>
              <a:ahLst/>
              <a:cxnLst/>
              <a:rect l="l" t="t" r="r" b="b"/>
              <a:pathLst>
                <a:path w="10308590" h="1149350">
                  <a:moveTo>
                    <a:pt x="0" y="100406"/>
                  </a:moveTo>
                  <a:lnTo>
                    <a:pt x="7891" y="61320"/>
                  </a:lnTo>
                  <a:lnTo>
                    <a:pt x="29410" y="29405"/>
                  </a:lnTo>
                  <a:lnTo>
                    <a:pt x="61325" y="7889"/>
                  </a:lnTo>
                  <a:lnTo>
                    <a:pt x="100406" y="0"/>
                  </a:lnTo>
                  <a:lnTo>
                    <a:pt x="10207929" y="0"/>
                  </a:lnTo>
                  <a:lnTo>
                    <a:pt x="10247010" y="7889"/>
                  </a:lnTo>
                  <a:lnTo>
                    <a:pt x="10278925" y="29405"/>
                  </a:lnTo>
                  <a:lnTo>
                    <a:pt x="10300444" y="61320"/>
                  </a:lnTo>
                  <a:lnTo>
                    <a:pt x="10308336" y="100406"/>
                  </a:lnTo>
                  <a:lnTo>
                    <a:pt x="10308336" y="1048677"/>
                  </a:lnTo>
                  <a:lnTo>
                    <a:pt x="10300444" y="1087765"/>
                  </a:lnTo>
                  <a:lnTo>
                    <a:pt x="10278925" y="1119684"/>
                  </a:lnTo>
                  <a:lnTo>
                    <a:pt x="10247010" y="1141204"/>
                  </a:lnTo>
                  <a:lnTo>
                    <a:pt x="10207929" y="1149096"/>
                  </a:lnTo>
                  <a:lnTo>
                    <a:pt x="100406" y="1149096"/>
                  </a:lnTo>
                  <a:lnTo>
                    <a:pt x="61325" y="1141204"/>
                  </a:lnTo>
                  <a:lnTo>
                    <a:pt x="29410" y="1119684"/>
                  </a:lnTo>
                  <a:lnTo>
                    <a:pt x="7891" y="1087765"/>
                  </a:lnTo>
                  <a:lnTo>
                    <a:pt x="0" y="1048677"/>
                  </a:lnTo>
                  <a:lnTo>
                    <a:pt x="0" y="10040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3744" y="3357371"/>
              <a:ext cx="5543434" cy="224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09187"/>
              <a:ext cx="6185166" cy="1723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332" y="6045707"/>
              <a:ext cx="9832846" cy="3319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4893563"/>
              <a:ext cx="10308335" cy="11490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8200" y="4893568"/>
              <a:ext cx="10308590" cy="1149350"/>
            </a:xfrm>
            <a:custGeom>
              <a:avLst/>
              <a:gdLst/>
              <a:ahLst/>
              <a:cxnLst/>
              <a:rect l="l" t="t" r="r" b="b"/>
              <a:pathLst>
                <a:path w="10308590" h="1149350">
                  <a:moveTo>
                    <a:pt x="0" y="100406"/>
                  </a:moveTo>
                  <a:lnTo>
                    <a:pt x="7891" y="61320"/>
                  </a:lnTo>
                  <a:lnTo>
                    <a:pt x="29410" y="29405"/>
                  </a:lnTo>
                  <a:lnTo>
                    <a:pt x="61325" y="7889"/>
                  </a:lnTo>
                  <a:lnTo>
                    <a:pt x="100406" y="0"/>
                  </a:lnTo>
                  <a:lnTo>
                    <a:pt x="10207929" y="0"/>
                  </a:lnTo>
                  <a:lnTo>
                    <a:pt x="10247010" y="7889"/>
                  </a:lnTo>
                  <a:lnTo>
                    <a:pt x="10278925" y="29405"/>
                  </a:lnTo>
                  <a:lnTo>
                    <a:pt x="10300444" y="61320"/>
                  </a:lnTo>
                  <a:lnTo>
                    <a:pt x="10308336" y="100406"/>
                  </a:lnTo>
                  <a:lnTo>
                    <a:pt x="10308336" y="1048677"/>
                  </a:lnTo>
                  <a:lnTo>
                    <a:pt x="10300444" y="1087765"/>
                  </a:lnTo>
                  <a:lnTo>
                    <a:pt x="10278925" y="1119684"/>
                  </a:lnTo>
                  <a:lnTo>
                    <a:pt x="10247010" y="1141204"/>
                  </a:lnTo>
                  <a:lnTo>
                    <a:pt x="10207929" y="1149096"/>
                  </a:lnTo>
                  <a:lnTo>
                    <a:pt x="100406" y="1149096"/>
                  </a:lnTo>
                  <a:lnTo>
                    <a:pt x="61325" y="1141204"/>
                  </a:lnTo>
                  <a:lnTo>
                    <a:pt x="29410" y="1119684"/>
                  </a:lnTo>
                  <a:lnTo>
                    <a:pt x="7891" y="1087765"/>
                  </a:lnTo>
                  <a:lnTo>
                    <a:pt x="0" y="1048677"/>
                  </a:lnTo>
                  <a:lnTo>
                    <a:pt x="0" y="100406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3744" y="4674107"/>
              <a:ext cx="5543434" cy="224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25923"/>
              <a:ext cx="6185166" cy="17239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95759" y="1823550"/>
            <a:ext cx="10650220" cy="3885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93980">
              <a:lnSpc>
                <a:spcPts val="3240"/>
              </a:lnSpc>
              <a:spcBef>
                <a:spcPts val="1764"/>
              </a:spcBef>
            </a:pPr>
            <a:r>
              <a:rPr sz="2400" spc="810" dirty="0" err="1">
                <a:latin typeface="+mj-lt"/>
                <a:cs typeface="휴먼아미체"/>
              </a:rPr>
              <a:t>동영상이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605" dirty="0">
                <a:latin typeface="+mj-lt"/>
                <a:cs typeface="휴먼아미체"/>
              </a:rPr>
              <a:t>재생이</a:t>
            </a:r>
            <a:r>
              <a:rPr sz="2400" spc="-434" dirty="0">
                <a:latin typeface="+mj-lt"/>
                <a:cs typeface="휴먼아미체"/>
              </a:rPr>
              <a:t> </a:t>
            </a:r>
            <a:r>
              <a:rPr sz="2400" spc="715" dirty="0">
                <a:latin typeface="+mj-lt"/>
                <a:cs typeface="휴먼아미체"/>
              </a:rPr>
              <a:t>안될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515" dirty="0">
                <a:latin typeface="+mj-lt"/>
                <a:cs typeface="휴먼아미체"/>
              </a:rPr>
              <a:t>때</a:t>
            </a:r>
            <a:r>
              <a:rPr sz="2400" spc="-450" dirty="0">
                <a:latin typeface="+mj-lt"/>
                <a:cs typeface="휴먼아미체"/>
              </a:rPr>
              <a:t> </a:t>
            </a:r>
            <a:r>
              <a:rPr sz="2400" spc="570" dirty="0">
                <a:latin typeface="+mj-lt"/>
                <a:cs typeface="한컴산뜻돋움"/>
              </a:rPr>
              <a:t>“</a:t>
            </a:r>
            <a:r>
              <a:rPr sz="2400" spc="570" dirty="0">
                <a:latin typeface="+mj-lt"/>
                <a:cs typeface="휴먼아미체"/>
              </a:rPr>
              <a:t>컨테이너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640" dirty="0">
                <a:latin typeface="+mj-lt"/>
                <a:cs typeface="휴먼아미체"/>
              </a:rPr>
              <a:t>포맷</a:t>
            </a:r>
            <a:r>
              <a:rPr sz="2400" spc="640" dirty="0">
                <a:latin typeface="+mj-lt"/>
                <a:cs typeface="한컴산뜻돋움"/>
              </a:rPr>
              <a:t>”</a:t>
            </a:r>
            <a:r>
              <a:rPr sz="2400" spc="640" dirty="0">
                <a:latin typeface="+mj-lt"/>
                <a:cs typeface="휴먼아미체"/>
              </a:rPr>
              <a:t>을</a:t>
            </a:r>
            <a:r>
              <a:rPr sz="2400" spc="-425" dirty="0">
                <a:latin typeface="+mj-lt"/>
                <a:cs typeface="휴먼아미체"/>
              </a:rPr>
              <a:t> </a:t>
            </a:r>
            <a:r>
              <a:rPr sz="2400" spc="775" dirty="0">
                <a:latin typeface="+mj-lt"/>
                <a:cs typeface="휴먼아미체"/>
              </a:rPr>
              <a:t>확인하는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900" dirty="0">
                <a:latin typeface="+mj-lt"/>
                <a:cs typeface="휴먼아미체"/>
              </a:rPr>
              <a:t>것도</a:t>
            </a:r>
            <a:r>
              <a:rPr sz="2400" spc="-434" dirty="0">
                <a:latin typeface="+mj-lt"/>
                <a:cs typeface="휴먼아미체"/>
              </a:rPr>
              <a:t> </a:t>
            </a:r>
            <a:r>
              <a:rPr sz="2400" spc="825" dirty="0">
                <a:latin typeface="+mj-lt"/>
                <a:cs typeface="휴먼아미체"/>
              </a:rPr>
              <a:t>중요하지만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780" dirty="0">
                <a:latin typeface="+mj-lt"/>
                <a:cs typeface="휴먼아미체"/>
              </a:rPr>
              <a:t>해결방법으로 </a:t>
            </a:r>
            <a:r>
              <a:rPr sz="2400" spc="900" dirty="0">
                <a:latin typeface="+mj-lt"/>
                <a:cs typeface="휴먼아미체"/>
              </a:rPr>
              <a:t>그보다</a:t>
            </a:r>
            <a:r>
              <a:rPr sz="2400" spc="-445" dirty="0">
                <a:latin typeface="+mj-lt"/>
                <a:cs typeface="휴먼아미체"/>
              </a:rPr>
              <a:t> </a:t>
            </a:r>
            <a:r>
              <a:rPr sz="2800" b="1" spc="-130" dirty="0">
                <a:latin typeface="+mj-lt"/>
                <a:cs typeface="한컴산뜻돋움"/>
              </a:rPr>
              <a:t>“</a:t>
            </a:r>
            <a:r>
              <a:rPr sz="2800" b="1" spc="-130" dirty="0">
                <a:latin typeface="+mj-lt"/>
                <a:cs typeface="나눔고딕 ExtraBold"/>
              </a:rPr>
              <a:t>비디오</a:t>
            </a:r>
            <a:r>
              <a:rPr sz="2800" b="1" spc="-135" dirty="0">
                <a:latin typeface="+mj-lt"/>
                <a:cs typeface="나눔고딕 ExtraBold"/>
              </a:rPr>
              <a:t> </a:t>
            </a:r>
            <a:r>
              <a:rPr sz="2800" b="1" spc="-85" dirty="0">
                <a:latin typeface="+mj-lt"/>
                <a:cs typeface="나눔고딕 ExtraBold"/>
              </a:rPr>
              <a:t>코덱</a:t>
            </a:r>
            <a:r>
              <a:rPr sz="2800" b="1" spc="-85" dirty="0">
                <a:latin typeface="+mj-lt"/>
                <a:cs typeface="한컴산뜻돋움"/>
              </a:rPr>
              <a:t>”</a:t>
            </a:r>
            <a:r>
              <a:rPr sz="2800" spc="-85" dirty="0">
                <a:latin typeface="+mj-lt"/>
                <a:cs typeface="한컴산뜻돋움"/>
              </a:rPr>
              <a:t>,</a:t>
            </a:r>
            <a:r>
              <a:rPr sz="2800" spc="-75" dirty="0">
                <a:latin typeface="+mj-lt"/>
                <a:cs typeface="한컴산뜻돋움"/>
              </a:rPr>
              <a:t> </a:t>
            </a:r>
            <a:r>
              <a:rPr sz="2800" b="1" spc="-130" dirty="0">
                <a:latin typeface="+mj-lt"/>
                <a:cs typeface="한컴산뜻돋움"/>
              </a:rPr>
              <a:t>“</a:t>
            </a:r>
            <a:r>
              <a:rPr sz="2800" b="1" spc="-130" dirty="0">
                <a:latin typeface="+mj-lt"/>
                <a:cs typeface="나눔고딕 ExtraBold"/>
              </a:rPr>
              <a:t>오디오 </a:t>
            </a:r>
            <a:r>
              <a:rPr sz="2800" b="1" spc="-125" dirty="0">
                <a:latin typeface="+mj-lt"/>
                <a:cs typeface="나눔고딕 ExtraBold"/>
              </a:rPr>
              <a:t>코덱</a:t>
            </a:r>
            <a:r>
              <a:rPr sz="2800" b="1" spc="-125" dirty="0">
                <a:latin typeface="+mj-lt"/>
                <a:cs typeface="한컴산뜻돋움"/>
              </a:rPr>
              <a:t>”</a:t>
            </a:r>
            <a:r>
              <a:rPr sz="2400" b="1" spc="-125" dirty="0">
                <a:latin typeface="+mj-lt"/>
                <a:cs typeface="나눔고딕 ExtraBold"/>
              </a:rPr>
              <a:t>을</a:t>
            </a:r>
            <a:r>
              <a:rPr sz="2400" b="1" spc="-110" dirty="0">
                <a:latin typeface="+mj-lt"/>
                <a:cs typeface="나눔고딕 ExtraBold"/>
              </a:rPr>
              <a:t> </a:t>
            </a:r>
            <a:r>
              <a:rPr sz="2400" b="1" spc="350" dirty="0">
                <a:latin typeface="+mj-lt"/>
                <a:cs typeface="나눔고딕 ExtraBold"/>
              </a:rPr>
              <a:t>확인</a:t>
            </a:r>
            <a:r>
              <a:rPr sz="2400" spc="350" dirty="0">
                <a:latin typeface="+mj-lt"/>
                <a:cs typeface="휴먼아미체"/>
              </a:rPr>
              <a:t>하는</a:t>
            </a:r>
            <a:r>
              <a:rPr sz="2400" spc="-434" dirty="0">
                <a:latin typeface="+mj-lt"/>
                <a:cs typeface="휴먼아미체"/>
              </a:rPr>
              <a:t> </a:t>
            </a:r>
            <a:r>
              <a:rPr sz="2400" spc="780" dirty="0">
                <a:latin typeface="+mj-lt"/>
                <a:cs typeface="휴먼아미체"/>
              </a:rPr>
              <a:t>것이</a:t>
            </a:r>
            <a:r>
              <a:rPr sz="2400" spc="-434" dirty="0">
                <a:latin typeface="+mj-lt"/>
                <a:cs typeface="휴먼아미체"/>
              </a:rPr>
              <a:t> </a:t>
            </a:r>
            <a:r>
              <a:rPr sz="2400" spc="780" dirty="0">
                <a:latin typeface="+mj-lt"/>
                <a:cs typeface="휴먼아미체"/>
              </a:rPr>
              <a:t>더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665" dirty="0">
                <a:latin typeface="+mj-lt"/>
                <a:cs typeface="휴먼아미체"/>
              </a:rPr>
              <a:t>중요하다</a:t>
            </a:r>
            <a:r>
              <a:rPr sz="2400" spc="665" dirty="0">
                <a:latin typeface="+mj-lt"/>
                <a:cs typeface="한컴산뜻돋움"/>
              </a:rPr>
              <a:t>.</a:t>
            </a:r>
            <a:endParaRPr sz="2400" dirty="0">
              <a:latin typeface="+mj-lt"/>
              <a:cs typeface="한컴산뜻돋움"/>
            </a:endParaRPr>
          </a:p>
          <a:p>
            <a:pPr marL="431800">
              <a:lnSpc>
                <a:spcPts val="2830"/>
              </a:lnSpc>
            </a:pPr>
            <a:r>
              <a:rPr sz="2400" spc="695" dirty="0">
                <a:latin typeface="+mj-lt"/>
                <a:cs typeface="휴먼아미체"/>
              </a:rPr>
              <a:t>따라서</a:t>
            </a:r>
            <a:r>
              <a:rPr sz="2400" spc="-445" dirty="0">
                <a:latin typeface="+mj-lt"/>
                <a:cs typeface="휴먼아미체"/>
              </a:rPr>
              <a:t> </a:t>
            </a:r>
            <a:r>
              <a:rPr sz="2400" spc="875" dirty="0">
                <a:latin typeface="+mj-lt"/>
                <a:cs typeface="휴먼아미체"/>
              </a:rPr>
              <a:t>동영상을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645" dirty="0">
                <a:latin typeface="+mj-lt"/>
                <a:cs typeface="휴먼아미체"/>
              </a:rPr>
              <a:t>말할</a:t>
            </a:r>
            <a:r>
              <a:rPr sz="2400" spc="-434" dirty="0">
                <a:latin typeface="+mj-lt"/>
                <a:cs typeface="휴먼아미체"/>
              </a:rPr>
              <a:t> </a:t>
            </a:r>
            <a:r>
              <a:rPr sz="2400" spc="770" dirty="0">
                <a:latin typeface="+mj-lt"/>
                <a:cs typeface="휴먼아미체"/>
              </a:rPr>
              <a:t>때는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475" dirty="0">
                <a:latin typeface="+mj-lt"/>
                <a:cs typeface="한컴산뜻돋움"/>
              </a:rPr>
              <a:t>3</a:t>
            </a:r>
            <a:r>
              <a:rPr sz="2400" spc="475" dirty="0">
                <a:latin typeface="+mj-lt"/>
                <a:cs typeface="휴먼아미체"/>
              </a:rPr>
              <a:t>가지</a:t>
            </a:r>
            <a:r>
              <a:rPr sz="2400" spc="-459" dirty="0">
                <a:latin typeface="+mj-lt"/>
                <a:cs typeface="휴먼아미체"/>
              </a:rPr>
              <a:t> </a:t>
            </a:r>
            <a:r>
              <a:rPr sz="2400" spc="940" dirty="0">
                <a:latin typeface="+mj-lt"/>
                <a:cs typeface="휴먼아미체"/>
              </a:rPr>
              <a:t>정보를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1030" dirty="0">
                <a:latin typeface="+mj-lt"/>
                <a:cs typeface="휴먼아미체"/>
              </a:rPr>
              <a:t>모두</a:t>
            </a:r>
            <a:r>
              <a:rPr sz="2400" spc="-445" dirty="0">
                <a:latin typeface="+mj-lt"/>
                <a:cs typeface="휴먼아미체"/>
              </a:rPr>
              <a:t> </a:t>
            </a:r>
            <a:r>
              <a:rPr sz="2400" spc="615" dirty="0">
                <a:latin typeface="+mj-lt"/>
                <a:cs typeface="휴먼아미체"/>
              </a:rPr>
              <a:t>말해야만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400" dirty="0">
                <a:latin typeface="+mj-lt"/>
                <a:cs typeface="휴먼아미체"/>
              </a:rPr>
              <a:t>한다</a:t>
            </a:r>
            <a:r>
              <a:rPr sz="2400" spc="400" dirty="0">
                <a:latin typeface="+mj-lt"/>
                <a:cs typeface="한컴산뜻돋움"/>
              </a:rPr>
              <a:t>.</a:t>
            </a:r>
            <a:endParaRPr sz="2400" dirty="0">
              <a:latin typeface="+mj-lt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715" dirty="0">
                <a:latin typeface="+mj-lt"/>
                <a:cs typeface="휴먼아미체"/>
              </a:rPr>
              <a:t>컨테이너</a:t>
            </a:r>
            <a:r>
              <a:rPr sz="2400" spc="-445" dirty="0">
                <a:latin typeface="+mj-lt"/>
                <a:cs typeface="휴먼아미체"/>
              </a:rPr>
              <a:t> </a:t>
            </a:r>
            <a:r>
              <a:rPr sz="2400" spc="890" dirty="0">
                <a:latin typeface="+mj-lt"/>
                <a:cs typeface="휴먼아미체"/>
              </a:rPr>
              <a:t>포맷으로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844" dirty="0">
                <a:latin typeface="+mj-lt"/>
                <a:cs typeface="휴먼아미체"/>
              </a:rPr>
              <a:t>이루어져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900" dirty="0">
                <a:latin typeface="+mj-lt"/>
                <a:cs typeface="휴먼아미체"/>
              </a:rPr>
              <a:t>있는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875" dirty="0">
                <a:latin typeface="+mj-lt"/>
                <a:cs typeface="휴먼아미체"/>
              </a:rPr>
              <a:t>동영상을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869" dirty="0">
                <a:latin typeface="+mj-lt"/>
                <a:cs typeface="휴먼아미체"/>
              </a:rPr>
              <a:t>구체적으로</a:t>
            </a:r>
            <a:r>
              <a:rPr sz="2400" spc="-430" dirty="0">
                <a:latin typeface="+mj-lt"/>
                <a:cs typeface="휴먼아미체"/>
              </a:rPr>
              <a:t> </a:t>
            </a:r>
            <a:r>
              <a:rPr sz="2400" spc="875" dirty="0">
                <a:latin typeface="+mj-lt"/>
                <a:cs typeface="휴먼아미체"/>
              </a:rPr>
              <a:t>표현하는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819" dirty="0">
                <a:latin typeface="+mj-lt"/>
                <a:cs typeface="휴먼아미체"/>
              </a:rPr>
              <a:t>방법은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780" dirty="0">
                <a:latin typeface="+mj-lt"/>
                <a:cs typeface="휴먼아미체"/>
              </a:rPr>
              <a:t>다음과</a:t>
            </a:r>
            <a:r>
              <a:rPr sz="2400" spc="-440" dirty="0">
                <a:latin typeface="+mj-lt"/>
                <a:cs typeface="휴먼아미체"/>
              </a:rPr>
              <a:t> </a:t>
            </a:r>
            <a:r>
              <a:rPr sz="2400" spc="400" dirty="0">
                <a:latin typeface="+mj-lt"/>
                <a:cs typeface="휴먼아미체"/>
              </a:rPr>
              <a:t>같다</a:t>
            </a:r>
            <a:r>
              <a:rPr sz="2400" spc="400" dirty="0">
                <a:latin typeface="+mj-lt"/>
                <a:cs typeface="한컴산뜻돋움"/>
              </a:rPr>
              <a:t>.</a:t>
            </a:r>
            <a:endParaRPr sz="2400" dirty="0">
              <a:latin typeface="+mj-lt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 dirty="0">
              <a:latin typeface="+mj-lt"/>
              <a:cs typeface="한컴산뜻돋움"/>
            </a:endParaRPr>
          </a:p>
          <a:p>
            <a:pPr marL="611505">
              <a:lnSpc>
                <a:spcPct val="100000"/>
              </a:lnSpc>
            </a:pPr>
            <a:r>
              <a:rPr sz="2800" spc="65" dirty="0">
                <a:latin typeface="+mj-lt"/>
                <a:cs typeface="한컴산뜻돋움"/>
              </a:rPr>
              <a:t>Theora</a:t>
            </a:r>
            <a:r>
              <a:rPr sz="2800" spc="65" dirty="0">
                <a:latin typeface="+mj-lt"/>
                <a:cs typeface="휴먼아미체"/>
              </a:rPr>
              <a:t>로</a:t>
            </a:r>
            <a:r>
              <a:rPr sz="2800" spc="-715" dirty="0">
                <a:latin typeface="+mj-lt"/>
                <a:cs typeface="휴먼아미체"/>
              </a:rPr>
              <a:t> </a:t>
            </a:r>
            <a:r>
              <a:rPr sz="2800" spc="900" dirty="0">
                <a:latin typeface="+mj-lt"/>
                <a:cs typeface="휴먼아미체"/>
              </a:rPr>
              <a:t>인코딩된</a:t>
            </a:r>
            <a:r>
              <a:rPr sz="2800" spc="-695" dirty="0">
                <a:latin typeface="+mj-lt"/>
                <a:cs typeface="휴먼아미체"/>
              </a:rPr>
              <a:t> </a:t>
            </a:r>
            <a:r>
              <a:rPr sz="2800" spc="875" dirty="0">
                <a:latin typeface="+mj-lt"/>
                <a:cs typeface="휴먼아미체"/>
              </a:rPr>
              <a:t>비디오와</a:t>
            </a:r>
            <a:r>
              <a:rPr sz="2800" spc="-700" dirty="0">
                <a:latin typeface="+mj-lt"/>
                <a:cs typeface="휴먼아미체"/>
              </a:rPr>
              <a:t> </a:t>
            </a:r>
            <a:r>
              <a:rPr sz="2800" spc="60" dirty="0">
                <a:latin typeface="+mj-lt"/>
                <a:cs typeface="한컴산뜻돋움"/>
              </a:rPr>
              <a:t>Vorbis</a:t>
            </a:r>
            <a:r>
              <a:rPr sz="2800" spc="60" dirty="0">
                <a:latin typeface="+mj-lt"/>
                <a:cs typeface="휴먼아미체"/>
              </a:rPr>
              <a:t>로</a:t>
            </a:r>
            <a:r>
              <a:rPr sz="2800" spc="-710" dirty="0">
                <a:latin typeface="+mj-lt"/>
                <a:cs typeface="휴먼아미체"/>
              </a:rPr>
              <a:t> </a:t>
            </a:r>
            <a:r>
              <a:rPr sz="2800" spc="900" dirty="0">
                <a:latin typeface="+mj-lt"/>
                <a:cs typeface="휴먼아미체"/>
              </a:rPr>
              <a:t>인코딩된</a:t>
            </a:r>
            <a:r>
              <a:rPr sz="2800" spc="-700" dirty="0">
                <a:latin typeface="+mj-lt"/>
                <a:cs typeface="휴먼아미체"/>
              </a:rPr>
              <a:t> </a:t>
            </a:r>
            <a:r>
              <a:rPr sz="2800" spc="905" dirty="0">
                <a:latin typeface="+mj-lt"/>
                <a:cs typeface="휴먼아미체"/>
              </a:rPr>
              <a:t>오디오가</a:t>
            </a:r>
            <a:endParaRPr sz="2800" dirty="0">
              <a:latin typeface="+mj-lt"/>
              <a:cs typeface="휴먼아미체"/>
            </a:endParaRPr>
          </a:p>
          <a:p>
            <a:pPr marL="610870">
              <a:lnSpc>
                <a:spcPct val="100000"/>
              </a:lnSpc>
            </a:pPr>
            <a:r>
              <a:rPr sz="2800" spc="390" dirty="0">
                <a:solidFill>
                  <a:srgbClr val="00AFEF"/>
                </a:solidFill>
                <a:latin typeface="+mj-lt"/>
                <a:cs typeface="한컴산뜻돋움"/>
              </a:rPr>
              <a:t>Ogg</a:t>
            </a:r>
            <a:r>
              <a:rPr sz="2800" spc="390" dirty="0">
                <a:solidFill>
                  <a:srgbClr val="00AFEF"/>
                </a:solidFill>
                <a:latin typeface="+mj-lt"/>
                <a:cs typeface="휴먼아미체"/>
              </a:rPr>
              <a:t>컨테이너에</a:t>
            </a:r>
            <a:r>
              <a:rPr sz="2800" spc="-695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1005" dirty="0">
                <a:solidFill>
                  <a:srgbClr val="00AFEF"/>
                </a:solidFill>
                <a:latin typeface="+mj-lt"/>
                <a:cs typeface="휴먼아미체"/>
              </a:rPr>
              <a:t>들어</a:t>
            </a:r>
            <a:r>
              <a:rPr sz="2800" spc="-700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1005" dirty="0">
                <a:solidFill>
                  <a:srgbClr val="00AFEF"/>
                </a:solidFill>
                <a:latin typeface="+mj-lt"/>
                <a:cs typeface="휴먼아미체"/>
              </a:rPr>
              <a:t>있는</a:t>
            </a:r>
            <a:r>
              <a:rPr sz="2800" spc="-715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835" dirty="0">
                <a:solidFill>
                  <a:srgbClr val="00AFEF"/>
                </a:solidFill>
                <a:latin typeface="+mj-lt"/>
                <a:cs typeface="휴먼아미체"/>
              </a:rPr>
              <a:t>동영상</a:t>
            </a:r>
            <a:endParaRPr sz="2800" dirty="0">
              <a:latin typeface="+mj-lt"/>
              <a:cs typeface="휴먼아미체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>
              <a:latin typeface="+mj-lt"/>
              <a:cs typeface="휴먼아미체"/>
            </a:endParaRPr>
          </a:p>
          <a:p>
            <a:pPr marL="611505">
              <a:lnSpc>
                <a:spcPct val="100000"/>
              </a:lnSpc>
              <a:spcBef>
                <a:spcPts val="5"/>
              </a:spcBef>
            </a:pPr>
            <a:r>
              <a:rPr sz="2800" spc="-110" dirty="0">
                <a:latin typeface="+mj-lt"/>
                <a:cs typeface="한컴산뜻돋움"/>
              </a:rPr>
              <a:t>Theora</a:t>
            </a:r>
            <a:r>
              <a:rPr sz="2800" spc="-305" dirty="0">
                <a:latin typeface="+mj-lt"/>
                <a:cs typeface="한컴산뜻돋움"/>
              </a:rPr>
              <a:t> </a:t>
            </a:r>
            <a:r>
              <a:rPr sz="2800" spc="875" dirty="0">
                <a:latin typeface="+mj-lt"/>
                <a:cs typeface="휴먼아미체"/>
              </a:rPr>
              <a:t>비디오와</a:t>
            </a:r>
            <a:r>
              <a:rPr sz="2800" spc="-695" dirty="0">
                <a:latin typeface="+mj-lt"/>
                <a:cs typeface="휴먼아미체"/>
              </a:rPr>
              <a:t> </a:t>
            </a:r>
            <a:r>
              <a:rPr sz="2800" spc="300" dirty="0">
                <a:latin typeface="+mj-lt"/>
                <a:cs typeface="한컴산뜻돋움"/>
              </a:rPr>
              <a:t>Vorbis</a:t>
            </a:r>
            <a:r>
              <a:rPr sz="2800" spc="300" dirty="0">
                <a:latin typeface="+mj-lt"/>
                <a:cs typeface="휴먼아미체"/>
              </a:rPr>
              <a:t>오디오가</a:t>
            </a:r>
            <a:r>
              <a:rPr sz="2800" spc="-705" dirty="0">
                <a:latin typeface="+mj-lt"/>
                <a:cs typeface="휴먼아미체"/>
              </a:rPr>
              <a:t> </a:t>
            </a:r>
            <a:r>
              <a:rPr sz="2800" spc="60" dirty="0">
                <a:solidFill>
                  <a:srgbClr val="00AFEF"/>
                </a:solidFill>
                <a:latin typeface="+mj-lt"/>
                <a:cs typeface="한컴산뜻돋움"/>
              </a:rPr>
              <a:t>Ogv</a:t>
            </a:r>
            <a:r>
              <a:rPr sz="2800" spc="60" dirty="0">
                <a:solidFill>
                  <a:srgbClr val="00AFEF"/>
                </a:solidFill>
                <a:latin typeface="+mj-lt"/>
                <a:cs typeface="휴먼아미체"/>
              </a:rPr>
              <a:t>에</a:t>
            </a:r>
            <a:r>
              <a:rPr sz="2800" spc="-700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1005" dirty="0">
                <a:solidFill>
                  <a:srgbClr val="00AFEF"/>
                </a:solidFill>
                <a:latin typeface="+mj-lt"/>
                <a:cs typeface="휴먼아미체"/>
              </a:rPr>
              <a:t>들어</a:t>
            </a:r>
            <a:r>
              <a:rPr sz="2800" spc="-690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1005" dirty="0">
                <a:solidFill>
                  <a:srgbClr val="00AFEF"/>
                </a:solidFill>
                <a:latin typeface="+mj-lt"/>
                <a:cs typeface="휴먼아미체"/>
              </a:rPr>
              <a:t>있는</a:t>
            </a:r>
            <a:r>
              <a:rPr sz="2800" spc="-695" dirty="0">
                <a:solidFill>
                  <a:srgbClr val="00AFEF"/>
                </a:solidFill>
                <a:latin typeface="+mj-lt"/>
                <a:cs typeface="휴먼아미체"/>
              </a:rPr>
              <a:t> </a:t>
            </a:r>
            <a:r>
              <a:rPr sz="2800" spc="835" dirty="0">
                <a:solidFill>
                  <a:srgbClr val="00AFEF"/>
                </a:solidFill>
                <a:latin typeface="+mj-lt"/>
                <a:cs typeface="휴먼아미체"/>
              </a:rPr>
              <a:t>동영상</a:t>
            </a:r>
            <a:endParaRPr sz="2800" dirty="0">
              <a:latin typeface="+mj-lt"/>
              <a:cs typeface="휴먼아미체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13703-6C71-2ABA-1532-4E73B9F9C4E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B431E-7FEB-A03F-E30F-3FC05E491225}"/>
              </a:ext>
            </a:extLst>
          </p:cNvPr>
          <p:cNvSpPr txBox="1"/>
          <p:nvPr/>
        </p:nvSpPr>
        <p:spPr>
          <a:xfrm>
            <a:off x="306648" y="9602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분열된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코덱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지원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30936" y="2683761"/>
            <a:ext cx="3487420" cy="2658745"/>
            <a:chOff x="630936" y="2683761"/>
            <a:chExt cx="3487420" cy="26587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5070347"/>
              <a:ext cx="3217163" cy="2719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0842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3337763" y="0"/>
                  </a:moveTo>
                  <a:lnTo>
                    <a:pt x="129336" y="0"/>
                  </a:lnTo>
                  <a:lnTo>
                    <a:pt x="78990" y="10164"/>
                  </a:lnTo>
                  <a:lnTo>
                    <a:pt x="37879" y="37884"/>
                  </a:lnTo>
                  <a:lnTo>
                    <a:pt x="10162" y="78995"/>
                  </a:lnTo>
                  <a:lnTo>
                    <a:pt x="0" y="129336"/>
                  </a:lnTo>
                  <a:lnTo>
                    <a:pt x="0" y="2248103"/>
                  </a:lnTo>
                  <a:lnTo>
                    <a:pt x="10162" y="2298449"/>
                  </a:lnTo>
                  <a:lnTo>
                    <a:pt x="37879" y="2339560"/>
                  </a:lnTo>
                  <a:lnTo>
                    <a:pt x="78990" y="2367277"/>
                  </a:lnTo>
                  <a:lnTo>
                    <a:pt x="129336" y="2377440"/>
                  </a:lnTo>
                  <a:lnTo>
                    <a:pt x="3337763" y="2377440"/>
                  </a:lnTo>
                  <a:lnTo>
                    <a:pt x="3388109" y="2367277"/>
                  </a:lnTo>
                  <a:lnTo>
                    <a:pt x="3429220" y="2339560"/>
                  </a:lnTo>
                  <a:lnTo>
                    <a:pt x="3456937" y="2298449"/>
                  </a:lnTo>
                  <a:lnTo>
                    <a:pt x="3467100" y="2248103"/>
                  </a:lnTo>
                  <a:lnTo>
                    <a:pt x="3467100" y="129336"/>
                  </a:lnTo>
                  <a:lnTo>
                    <a:pt x="3456937" y="78995"/>
                  </a:lnTo>
                  <a:lnTo>
                    <a:pt x="3429220" y="37884"/>
                  </a:lnTo>
                  <a:lnTo>
                    <a:pt x="3388109" y="10164"/>
                  </a:lnTo>
                  <a:lnTo>
                    <a:pt x="33377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842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0" y="129336"/>
                  </a:moveTo>
                  <a:lnTo>
                    <a:pt x="10162" y="78995"/>
                  </a:lnTo>
                  <a:lnTo>
                    <a:pt x="37879" y="37884"/>
                  </a:lnTo>
                  <a:lnTo>
                    <a:pt x="78990" y="10164"/>
                  </a:lnTo>
                  <a:lnTo>
                    <a:pt x="129336" y="0"/>
                  </a:lnTo>
                  <a:lnTo>
                    <a:pt x="3337763" y="0"/>
                  </a:lnTo>
                  <a:lnTo>
                    <a:pt x="3388109" y="10164"/>
                  </a:lnTo>
                  <a:lnTo>
                    <a:pt x="3429220" y="37884"/>
                  </a:lnTo>
                  <a:lnTo>
                    <a:pt x="3456937" y="78995"/>
                  </a:lnTo>
                  <a:lnTo>
                    <a:pt x="3467100" y="129336"/>
                  </a:lnTo>
                  <a:lnTo>
                    <a:pt x="3467100" y="2248103"/>
                  </a:lnTo>
                  <a:lnTo>
                    <a:pt x="3456937" y="2298449"/>
                  </a:lnTo>
                  <a:lnTo>
                    <a:pt x="3429220" y="2339560"/>
                  </a:lnTo>
                  <a:lnTo>
                    <a:pt x="3388109" y="2367277"/>
                  </a:lnTo>
                  <a:lnTo>
                    <a:pt x="3337763" y="2377440"/>
                  </a:lnTo>
                  <a:lnTo>
                    <a:pt x="129336" y="2377440"/>
                  </a:lnTo>
                  <a:lnTo>
                    <a:pt x="78990" y="2367277"/>
                  </a:lnTo>
                  <a:lnTo>
                    <a:pt x="37879" y="2339560"/>
                  </a:lnTo>
                  <a:lnTo>
                    <a:pt x="10162" y="2298449"/>
                  </a:lnTo>
                  <a:lnTo>
                    <a:pt x="0" y="2248103"/>
                  </a:lnTo>
                  <a:lnTo>
                    <a:pt x="0" y="129336"/>
                  </a:lnTo>
                  <a:close/>
                </a:path>
              </a:pathLst>
            </a:custGeom>
            <a:ln w="198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4662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80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FB63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11730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79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445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8115" y="3276601"/>
              <a:ext cx="1195070" cy="335280"/>
            </a:xfrm>
            <a:custGeom>
              <a:avLst/>
              <a:gdLst/>
              <a:ahLst/>
              <a:cxnLst/>
              <a:rect l="l" t="t" r="r" b="b"/>
              <a:pathLst>
                <a:path w="1195070" h="335279">
                  <a:moveTo>
                    <a:pt x="1144257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4257" y="335279"/>
                  </a:lnTo>
                  <a:lnTo>
                    <a:pt x="1163938" y="331305"/>
                  </a:lnTo>
                  <a:lnTo>
                    <a:pt x="1180009" y="320468"/>
                  </a:lnTo>
                  <a:lnTo>
                    <a:pt x="1190843" y="304397"/>
                  </a:lnTo>
                  <a:lnTo>
                    <a:pt x="1194816" y="284721"/>
                  </a:lnTo>
                  <a:lnTo>
                    <a:pt x="1194816" y="50558"/>
                  </a:lnTo>
                  <a:lnTo>
                    <a:pt x="1190843" y="30877"/>
                  </a:lnTo>
                  <a:lnTo>
                    <a:pt x="1180009" y="14806"/>
                  </a:lnTo>
                  <a:lnTo>
                    <a:pt x="1163938" y="3972"/>
                  </a:lnTo>
                  <a:lnTo>
                    <a:pt x="1144257" y="0"/>
                  </a:lnTo>
                  <a:close/>
                </a:path>
              </a:pathLst>
            </a:custGeom>
            <a:solidFill>
              <a:srgbClr val="FB6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233928"/>
              <a:ext cx="1011935" cy="5669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5559" y="3276602"/>
              <a:ext cx="1196340" cy="335280"/>
            </a:xfrm>
            <a:custGeom>
              <a:avLst/>
              <a:gdLst/>
              <a:ahLst/>
              <a:cxnLst/>
              <a:rect l="l" t="t" r="r" b="b"/>
              <a:pathLst>
                <a:path w="1196339" h="335279">
                  <a:moveTo>
                    <a:pt x="1145781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5781" y="335279"/>
                  </a:lnTo>
                  <a:lnTo>
                    <a:pt x="1165462" y="331305"/>
                  </a:lnTo>
                  <a:lnTo>
                    <a:pt x="1181533" y="320468"/>
                  </a:lnTo>
                  <a:lnTo>
                    <a:pt x="1192367" y="304397"/>
                  </a:lnTo>
                  <a:lnTo>
                    <a:pt x="1196340" y="284721"/>
                  </a:lnTo>
                  <a:lnTo>
                    <a:pt x="1196340" y="50558"/>
                  </a:lnTo>
                  <a:lnTo>
                    <a:pt x="1192367" y="30877"/>
                  </a:lnTo>
                  <a:lnTo>
                    <a:pt x="1181533" y="14806"/>
                  </a:lnTo>
                  <a:lnTo>
                    <a:pt x="1165462" y="3972"/>
                  </a:lnTo>
                  <a:lnTo>
                    <a:pt x="1145781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3763" y="3233928"/>
              <a:ext cx="999743" cy="56692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05652" y="2164860"/>
            <a:ext cx="2734945" cy="227711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1800" dirty="0">
                <a:latin typeface="한컴산뜻돋움"/>
                <a:cs typeface="한컴산뜻돋움"/>
              </a:rPr>
              <a:t>&lt;Mp4/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.Mov</a:t>
            </a:r>
            <a:r>
              <a:rPr sz="1800" spc="-100" dirty="0">
                <a:latin typeface="한컴산뜻돋움"/>
                <a:cs typeface="한컴산뜻돋움"/>
              </a:rPr>
              <a:t> </a:t>
            </a:r>
            <a:r>
              <a:rPr sz="1800" spc="540" dirty="0">
                <a:latin typeface="휴먼아미체"/>
                <a:cs typeface="휴먼아미체"/>
              </a:rPr>
              <a:t>컨테이너</a:t>
            </a:r>
            <a:r>
              <a:rPr sz="1800" spc="-375" dirty="0">
                <a:latin typeface="휴먼아미체"/>
                <a:cs typeface="휴먼아미체"/>
              </a:rPr>
              <a:t> </a:t>
            </a:r>
            <a:r>
              <a:rPr sz="1800" spc="360" dirty="0">
                <a:latin typeface="휴먼아미체"/>
                <a:cs typeface="휴먼아미체"/>
              </a:rPr>
              <a:t>포맷</a:t>
            </a:r>
            <a:r>
              <a:rPr sz="1800" spc="360" dirty="0">
                <a:latin typeface="굴림"/>
                <a:cs typeface="굴림"/>
              </a:rPr>
              <a:t>&gt;</a:t>
            </a:r>
            <a:endParaRPr sz="1800">
              <a:latin typeface="굴림"/>
              <a:cs typeface="굴림"/>
            </a:endParaRPr>
          </a:p>
          <a:p>
            <a:pPr marL="387985">
              <a:lnSpc>
                <a:spcPct val="100000"/>
              </a:lnSpc>
              <a:spcBef>
                <a:spcPts val="1215"/>
              </a:spcBef>
            </a:pPr>
            <a:r>
              <a:rPr sz="2800" b="1" dirty="0">
                <a:latin typeface="한컴산뜻돋움"/>
                <a:cs typeface="한컴산뜻돋움"/>
              </a:rPr>
              <a:t>.Mp4/</a:t>
            </a:r>
            <a:r>
              <a:rPr sz="2800" b="1" spc="-180" dirty="0">
                <a:latin typeface="한컴산뜻돋움"/>
                <a:cs typeface="한컴산뜻돋움"/>
              </a:rPr>
              <a:t> </a:t>
            </a:r>
            <a:r>
              <a:rPr sz="2800" b="1" spc="-20" dirty="0">
                <a:latin typeface="한컴산뜻돋움"/>
                <a:cs typeface="한컴산뜻돋움"/>
              </a:rPr>
              <a:t>.Mov</a:t>
            </a:r>
            <a:endParaRPr sz="2800">
              <a:latin typeface="한컴산뜻돋움"/>
              <a:cs typeface="한컴산뜻돋움"/>
            </a:endParaRPr>
          </a:p>
          <a:p>
            <a:pPr marR="46990" algn="ctr">
              <a:lnSpc>
                <a:spcPct val="100000"/>
              </a:lnSpc>
              <a:spcBef>
                <a:spcPts val="1225"/>
              </a:spcBef>
              <a:tabLst>
                <a:tab pos="1653539" algn="l"/>
              </a:tabLst>
            </a:pPr>
            <a:r>
              <a:rPr sz="20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Audio</a:t>
            </a:r>
            <a:r>
              <a:rPr sz="2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20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Video</a:t>
            </a:r>
            <a:endParaRPr sz="20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900">
              <a:latin typeface="한컴산뜻돋움"/>
              <a:cs typeface="한컴산뜻돋움"/>
            </a:endParaRPr>
          </a:p>
          <a:p>
            <a:pPr marL="226695">
              <a:lnSpc>
                <a:spcPct val="100000"/>
              </a:lnSpc>
              <a:tabLst>
                <a:tab pos="1781810" algn="l"/>
              </a:tabLst>
            </a:pPr>
            <a:r>
              <a:rPr sz="2400" b="1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AAC</a:t>
            </a:r>
            <a:r>
              <a:rPr sz="2400" b="1" dirty="0">
                <a:solidFill>
                  <a:srgbClr val="C00000"/>
                </a:solidFill>
                <a:latin typeface="한컴산뜻돋움"/>
                <a:cs typeface="한컴산뜻돋움"/>
              </a:rPr>
              <a:t>	</a:t>
            </a:r>
            <a:r>
              <a:rPr sz="3600" b="1" spc="-15" baseline="1157" dirty="0">
                <a:solidFill>
                  <a:srgbClr val="006FC0"/>
                </a:solidFill>
                <a:latin typeface="한컴산뜻돋움"/>
                <a:cs typeface="한컴산뜻돋움"/>
              </a:rPr>
              <a:t>H.265</a:t>
            </a:r>
            <a:endParaRPr sz="3600" baseline="1157">
              <a:latin typeface="한컴산뜻돋움"/>
              <a:cs typeface="한컴산뜻돋움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47971" y="2683761"/>
            <a:ext cx="3487420" cy="2658745"/>
            <a:chOff x="4347971" y="2683761"/>
            <a:chExt cx="3487420" cy="265874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2835" y="5070347"/>
              <a:ext cx="3218687" cy="2719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57877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3337763" y="0"/>
                  </a:moveTo>
                  <a:lnTo>
                    <a:pt x="129336" y="0"/>
                  </a:lnTo>
                  <a:lnTo>
                    <a:pt x="78990" y="10164"/>
                  </a:lnTo>
                  <a:lnTo>
                    <a:pt x="37879" y="37884"/>
                  </a:lnTo>
                  <a:lnTo>
                    <a:pt x="10162" y="78995"/>
                  </a:lnTo>
                  <a:lnTo>
                    <a:pt x="0" y="129336"/>
                  </a:lnTo>
                  <a:lnTo>
                    <a:pt x="0" y="2248103"/>
                  </a:lnTo>
                  <a:lnTo>
                    <a:pt x="10162" y="2298449"/>
                  </a:lnTo>
                  <a:lnTo>
                    <a:pt x="37879" y="2339560"/>
                  </a:lnTo>
                  <a:lnTo>
                    <a:pt x="78990" y="2367277"/>
                  </a:lnTo>
                  <a:lnTo>
                    <a:pt x="129336" y="2377440"/>
                  </a:lnTo>
                  <a:lnTo>
                    <a:pt x="3337763" y="2377440"/>
                  </a:lnTo>
                  <a:lnTo>
                    <a:pt x="3388109" y="2367277"/>
                  </a:lnTo>
                  <a:lnTo>
                    <a:pt x="3429220" y="2339560"/>
                  </a:lnTo>
                  <a:lnTo>
                    <a:pt x="3456937" y="2298449"/>
                  </a:lnTo>
                  <a:lnTo>
                    <a:pt x="3467100" y="2248103"/>
                  </a:lnTo>
                  <a:lnTo>
                    <a:pt x="3467100" y="129336"/>
                  </a:lnTo>
                  <a:lnTo>
                    <a:pt x="3456937" y="78995"/>
                  </a:lnTo>
                  <a:lnTo>
                    <a:pt x="3429220" y="37884"/>
                  </a:lnTo>
                  <a:lnTo>
                    <a:pt x="3388109" y="10164"/>
                  </a:lnTo>
                  <a:lnTo>
                    <a:pt x="33377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57877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0" y="129336"/>
                  </a:moveTo>
                  <a:lnTo>
                    <a:pt x="10162" y="78995"/>
                  </a:lnTo>
                  <a:lnTo>
                    <a:pt x="37879" y="37884"/>
                  </a:lnTo>
                  <a:lnTo>
                    <a:pt x="78990" y="10164"/>
                  </a:lnTo>
                  <a:lnTo>
                    <a:pt x="129336" y="0"/>
                  </a:lnTo>
                  <a:lnTo>
                    <a:pt x="3337763" y="0"/>
                  </a:lnTo>
                  <a:lnTo>
                    <a:pt x="3388109" y="10164"/>
                  </a:lnTo>
                  <a:lnTo>
                    <a:pt x="3429220" y="37884"/>
                  </a:lnTo>
                  <a:lnTo>
                    <a:pt x="3456937" y="78995"/>
                  </a:lnTo>
                  <a:lnTo>
                    <a:pt x="3467100" y="129336"/>
                  </a:lnTo>
                  <a:lnTo>
                    <a:pt x="3467100" y="2248103"/>
                  </a:lnTo>
                  <a:lnTo>
                    <a:pt x="3456937" y="2298449"/>
                  </a:lnTo>
                  <a:lnTo>
                    <a:pt x="3429220" y="2339560"/>
                  </a:lnTo>
                  <a:lnTo>
                    <a:pt x="3388109" y="2367277"/>
                  </a:lnTo>
                  <a:lnTo>
                    <a:pt x="3337763" y="2377440"/>
                  </a:lnTo>
                  <a:lnTo>
                    <a:pt x="129336" y="2377440"/>
                  </a:lnTo>
                  <a:lnTo>
                    <a:pt x="78990" y="2367277"/>
                  </a:lnTo>
                  <a:lnTo>
                    <a:pt x="37879" y="2339560"/>
                  </a:lnTo>
                  <a:lnTo>
                    <a:pt x="10162" y="2298449"/>
                  </a:lnTo>
                  <a:lnTo>
                    <a:pt x="0" y="2248103"/>
                  </a:lnTo>
                  <a:lnTo>
                    <a:pt x="0" y="129336"/>
                  </a:lnTo>
                  <a:close/>
                </a:path>
              </a:pathLst>
            </a:custGeom>
            <a:ln w="198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1697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79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FB63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0289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79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445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6675" y="3276601"/>
              <a:ext cx="1195070" cy="335280"/>
            </a:xfrm>
            <a:custGeom>
              <a:avLst/>
              <a:gdLst/>
              <a:ahLst/>
              <a:cxnLst/>
              <a:rect l="l" t="t" r="r" b="b"/>
              <a:pathLst>
                <a:path w="1195070" h="335279">
                  <a:moveTo>
                    <a:pt x="1144257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4257" y="335279"/>
                  </a:lnTo>
                  <a:lnTo>
                    <a:pt x="1163938" y="331305"/>
                  </a:lnTo>
                  <a:lnTo>
                    <a:pt x="1180009" y="320468"/>
                  </a:lnTo>
                  <a:lnTo>
                    <a:pt x="1190843" y="304397"/>
                  </a:lnTo>
                  <a:lnTo>
                    <a:pt x="1194816" y="284721"/>
                  </a:lnTo>
                  <a:lnTo>
                    <a:pt x="1194816" y="50558"/>
                  </a:lnTo>
                  <a:lnTo>
                    <a:pt x="1190843" y="30877"/>
                  </a:lnTo>
                  <a:lnTo>
                    <a:pt x="1180009" y="14806"/>
                  </a:lnTo>
                  <a:lnTo>
                    <a:pt x="1163938" y="3972"/>
                  </a:lnTo>
                  <a:lnTo>
                    <a:pt x="1144257" y="0"/>
                  </a:lnTo>
                  <a:close/>
                </a:path>
              </a:pathLst>
            </a:custGeom>
            <a:solidFill>
              <a:srgbClr val="FB6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7259" y="3233928"/>
              <a:ext cx="1011935" cy="5669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94119" y="3276601"/>
              <a:ext cx="1195070" cy="335280"/>
            </a:xfrm>
            <a:custGeom>
              <a:avLst/>
              <a:gdLst/>
              <a:ahLst/>
              <a:cxnLst/>
              <a:rect l="l" t="t" r="r" b="b"/>
              <a:pathLst>
                <a:path w="1195070" h="335279">
                  <a:moveTo>
                    <a:pt x="1144257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4257" y="335279"/>
                  </a:lnTo>
                  <a:lnTo>
                    <a:pt x="1163938" y="331305"/>
                  </a:lnTo>
                  <a:lnTo>
                    <a:pt x="1180009" y="320468"/>
                  </a:lnTo>
                  <a:lnTo>
                    <a:pt x="1190843" y="304397"/>
                  </a:lnTo>
                  <a:lnTo>
                    <a:pt x="1194816" y="284721"/>
                  </a:lnTo>
                  <a:lnTo>
                    <a:pt x="1194816" y="50558"/>
                  </a:lnTo>
                  <a:lnTo>
                    <a:pt x="1190843" y="30877"/>
                  </a:lnTo>
                  <a:lnTo>
                    <a:pt x="1180009" y="14806"/>
                  </a:lnTo>
                  <a:lnTo>
                    <a:pt x="1163938" y="3972"/>
                  </a:lnTo>
                  <a:lnTo>
                    <a:pt x="1144257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99" y="3233928"/>
              <a:ext cx="999743" cy="5669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664166" y="2168239"/>
            <a:ext cx="2852420" cy="22663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sz="1800" dirty="0">
                <a:latin typeface="굴림"/>
                <a:cs typeface="굴림"/>
              </a:rPr>
              <a:t>&lt;.</a:t>
            </a:r>
            <a:r>
              <a:rPr sz="1800" dirty="0">
                <a:latin typeface="한컴산뜻돋움"/>
                <a:cs typeface="한컴산뜻돋움"/>
              </a:rPr>
              <a:t>Ogg</a:t>
            </a:r>
            <a:r>
              <a:rPr sz="1800" dirty="0">
                <a:latin typeface="굴림"/>
                <a:cs typeface="굴림"/>
              </a:rPr>
              <a:t>/</a:t>
            </a:r>
            <a:r>
              <a:rPr sz="1800" spc="-10" dirty="0">
                <a:latin typeface="굴림"/>
                <a:cs typeface="굴림"/>
              </a:rPr>
              <a:t> </a:t>
            </a:r>
            <a:r>
              <a:rPr sz="1800" dirty="0">
                <a:latin typeface="굴림"/>
                <a:cs typeface="굴림"/>
              </a:rPr>
              <a:t>.</a:t>
            </a:r>
            <a:r>
              <a:rPr sz="1800" dirty="0">
                <a:latin typeface="한컴산뜻돋움"/>
                <a:cs typeface="한컴산뜻돋움"/>
              </a:rPr>
              <a:t>Ogv</a:t>
            </a:r>
            <a:r>
              <a:rPr sz="1800" spc="110" dirty="0">
                <a:latin typeface="한컴산뜻돋움"/>
                <a:cs typeface="한컴산뜻돋움"/>
              </a:rPr>
              <a:t> </a:t>
            </a:r>
            <a:r>
              <a:rPr sz="1800" spc="540" dirty="0">
                <a:latin typeface="휴먼아미체"/>
                <a:cs typeface="휴먼아미체"/>
              </a:rPr>
              <a:t>컨테이너</a:t>
            </a:r>
            <a:r>
              <a:rPr sz="1800" spc="-365" dirty="0">
                <a:latin typeface="휴먼아미체"/>
                <a:cs typeface="휴먼아미체"/>
              </a:rPr>
              <a:t> </a:t>
            </a:r>
            <a:r>
              <a:rPr sz="1800" spc="360" dirty="0">
                <a:latin typeface="휴먼아미체"/>
                <a:cs typeface="휴먼아미체"/>
              </a:rPr>
              <a:t>포맷</a:t>
            </a:r>
            <a:r>
              <a:rPr sz="1800" spc="360" dirty="0">
                <a:latin typeface="굴림"/>
                <a:cs typeface="굴림"/>
              </a:rPr>
              <a:t>&gt;</a:t>
            </a:r>
            <a:endParaRPr sz="1800">
              <a:latin typeface="굴림"/>
              <a:cs typeface="굴림"/>
            </a:endParaRPr>
          </a:p>
          <a:p>
            <a:pPr marR="64769" algn="ctr">
              <a:lnSpc>
                <a:spcPct val="100000"/>
              </a:lnSpc>
              <a:spcBef>
                <a:spcPts val="1230"/>
              </a:spcBef>
            </a:pPr>
            <a:r>
              <a:rPr sz="2800" b="1" dirty="0">
                <a:latin typeface="한컴산뜻돋움"/>
                <a:cs typeface="한컴산뜻돋움"/>
              </a:rPr>
              <a:t>.Ogg/</a:t>
            </a:r>
            <a:r>
              <a:rPr sz="2800" b="1" spc="-180" dirty="0">
                <a:latin typeface="한컴산뜻돋움"/>
                <a:cs typeface="한컴산뜻돋움"/>
              </a:rPr>
              <a:t> </a:t>
            </a:r>
            <a:r>
              <a:rPr sz="2800" b="1" spc="-20" dirty="0">
                <a:latin typeface="한컴산뜻돋움"/>
                <a:cs typeface="한컴산뜻돋움"/>
              </a:rPr>
              <a:t>.Ogv</a:t>
            </a:r>
            <a:endParaRPr sz="2800">
              <a:latin typeface="한컴산뜻돋움"/>
              <a:cs typeface="한컴산뜻돋움"/>
            </a:endParaRPr>
          </a:p>
          <a:p>
            <a:pPr marR="45085" algn="ctr">
              <a:lnSpc>
                <a:spcPct val="100000"/>
              </a:lnSpc>
              <a:spcBef>
                <a:spcPts val="1170"/>
              </a:spcBef>
              <a:tabLst>
                <a:tab pos="1653539" algn="l"/>
              </a:tabLst>
            </a:pPr>
            <a:r>
              <a:rPr sz="20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Audio</a:t>
            </a:r>
            <a:r>
              <a:rPr sz="2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20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Video</a:t>
            </a:r>
            <a:endParaRPr sz="20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한컴산뜻돋움"/>
              <a:cs typeface="한컴산뜻돋움"/>
            </a:endParaRPr>
          </a:p>
          <a:p>
            <a:pPr marL="48895" algn="ctr">
              <a:lnSpc>
                <a:spcPct val="100000"/>
              </a:lnSpc>
              <a:tabLst>
                <a:tab pos="1676400" algn="l"/>
              </a:tabLst>
            </a:pPr>
            <a:r>
              <a:rPr sz="2400" b="1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Vorbis</a:t>
            </a:r>
            <a:r>
              <a:rPr sz="2400" b="1" dirty="0">
                <a:solidFill>
                  <a:srgbClr val="C00000"/>
                </a:solidFill>
                <a:latin typeface="한컴산뜻돋움"/>
                <a:cs typeface="한컴산뜻돋움"/>
              </a:rPr>
              <a:t>	</a:t>
            </a:r>
            <a:r>
              <a:rPr sz="2400" b="1" spc="-10" dirty="0">
                <a:solidFill>
                  <a:srgbClr val="006FC0"/>
                </a:solidFill>
                <a:latin typeface="한컴산뜻돋움"/>
                <a:cs typeface="한컴산뜻돋움"/>
              </a:rPr>
              <a:t>Theora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86343" y="2683761"/>
            <a:ext cx="3487420" cy="2658745"/>
            <a:chOff x="8086343" y="2683761"/>
            <a:chExt cx="3487420" cy="265874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41207" y="5070347"/>
              <a:ext cx="3218687" cy="2719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096249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3337763" y="0"/>
                  </a:moveTo>
                  <a:lnTo>
                    <a:pt x="129336" y="0"/>
                  </a:lnTo>
                  <a:lnTo>
                    <a:pt x="78990" y="10164"/>
                  </a:lnTo>
                  <a:lnTo>
                    <a:pt x="37879" y="37884"/>
                  </a:lnTo>
                  <a:lnTo>
                    <a:pt x="10162" y="78995"/>
                  </a:lnTo>
                  <a:lnTo>
                    <a:pt x="0" y="129336"/>
                  </a:lnTo>
                  <a:lnTo>
                    <a:pt x="0" y="2248103"/>
                  </a:lnTo>
                  <a:lnTo>
                    <a:pt x="10162" y="2298449"/>
                  </a:lnTo>
                  <a:lnTo>
                    <a:pt x="37879" y="2339560"/>
                  </a:lnTo>
                  <a:lnTo>
                    <a:pt x="78990" y="2367277"/>
                  </a:lnTo>
                  <a:lnTo>
                    <a:pt x="129336" y="2377440"/>
                  </a:lnTo>
                  <a:lnTo>
                    <a:pt x="3337763" y="2377440"/>
                  </a:lnTo>
                  <a:lnTo>
                    <a:pt x="3388109" y="2367277"/>
                  </a:lnTo>
                  <a:lnTo>
                    <a:pt x="3429220" y="2339560"/>
                  </a:lnTo>
                  <a:lnTo>
                    <a:pt x="3456937" y="2298449"/>
                  </a:lnTo>
                  <a:lnTo>
                    <a:pt x="3467100" y="2248103"/>
                  </a:lnTo>
                  <a:lnTo>
                    <a:pt x="3467100" y="129336"/>
                  </a:lnTo>
                  <a:lnTo>
                    <a:pt x="3456937" y="78995"/>
                  </a:lnTo>
                  <a:lnTo>
                    <a:pt x="3429220" y="37884"/>
                  </a:lnTo>
                  <a:lnTo>
                    <a:pt x="3388109" y="10164"/>
                  </a:lnTo>
                  <a:lnTo>
                    <a:pt x="33377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96249" y="2693667"/>
              <a:ext cx="3467100" cy="2377440"/>
            </a:xfrm>
            <a:custGeom>
              <a:avLst/>
              <a:gdLst/>
              <a:ahLst/>
              <a:cxnLst/>
              <a:rect l="l" t="t" r="r" b="b"/>
              <a:pathLst>
                <a:path w="3467100" h="2377440">
                  <a:moveTo>
                    <a:pt x="0" y="129336"/>
                  </a:moveTo>
                  <a:lnTo>
                    <a:pt x="10162" y="78995"/>
                  </a:lnTo>
                  <a:lnTo>
                    <a:pt x="37879" y="37884"/>
                  </a:lnTo>
                  <a:lnTo>
                    <a:pt x="78990" y="10164"/>
                  </a:lnTo>
                  <a:lnTo>
                    <a:pt x="129336" y="0"/>
                  </a:lnTo>
                  <a:lnTo>
                    <a:pt x="3337763" y="0"/>
                  </a:lnTo>
                  <a:lnTo>
                    <a:pt x="3388109" y="10164"/>
                  </a:lnTo>
                  <a:lnTo>
                    <a:pt x="3429220" y="37884"/>
                  </a:lnTo>
                  <a:lnTo>
                    <a:pt x="3456937" y="78995"/>
                  </a:lnTo>
                  <a:lnTo>
                    <a:pt x="3467100" y="129336"/>
                  </a:lnTo>
                  <a:lnTo>
                    <a:pt x="3467100" y="2248103"/>
                  </a:lnTo>
                  <a:lnTo>
                    <a:pt x="3456937" y="2298449"/>
                  </a:lnTo>
                  <a:lnTo>
                    <a:pt x="3429220" y="2339560"/>
                  </a:lnTo>
                  <a:lnTo>
                    <a:pt x="3388109" y="2367277"/>
                  </a:lnTo>
                  <a:lnTo>
                    <a:pt x="3337763" y="2377440"/>
                  </a:lnTo>
                  <a:lnTo>
                    <a:pt x="129336" y="2377440"/>
                  </a:lnTo>
                  <a:lnTo>
                    <a:pt x="78990" y="2367277"/>
                  </a:lnTo>
                  <a:lnTo>
                    <a:pt x="37879" y="2339560"/>
                  </a:lnTo>
                  <a:lnTo>
                    <a:pt x="10162" y="2298449"/>
                  </a:lnTo>
                  <a:lnTo>
                    <a:pt x="0" y="2248103"/>
                  </a:lnTo>
                  <a:lnTo>
                    <a:pt x="0" y="129336"/>
                  </a:lnTo>
                  <a:close/>
                </a:path>
              </a:pathLst>
            </a:custGeom>
            <a:ln w="198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80069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79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FB63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68661" y="3406903"/>
              <a:ext cx="1605280" cy="1598930"/>
            </a:xfrm>
            <a:custGeom>
              <a:avLst/>
              <a:gdLst/>
              <a:ahLst/>
              <a:cxnLst/>
              <a:rect l="l" t="t" r="r" b="b"/>
              <a:pathLst>
                <a:path w="1605279" h="1598929">
                  <a:moveTo>
                    <a:pt x="0" y="105016"/>
                  </a:moveTo>
                  <a:lnTo>
                    <a:pt x="8252" y="64138"/>
                  </a:lnTo>
                  <a:lnTo>
                    <a:pt x="30757" y="30757"/>
                  </a:lnTo>
                  <a:lnTo>
                    <a:pt x="64138" y="8252"/>
                  </a:lnTo>
                  <a:lnTo>
                    <a:pt x="105016" y="0"/>
                  </a:lnTo>
                  <a:lnTo>
                    <a:pt x="1499755" y="0"/>
                  </a:lnTo>
                  <a:lnTo>
                    <a:pt x="1540633" y="8252"/>
                  </a:lnTo>
                  <a:lnTo>
                    <a:pt x="1574014" y="30757"/>
                  </a:lnTo>
                  <a:lnTo>
                    <a:pt x="1596519" y="64138"/>
                  </a:lnTo>
                  <a:lnTo>
                    <a:pt x="1604772" y="105016"/>
                  </a:lnTo>
                  <a:lnTo>
                    <a:pt x="1604772" y="1493659"/>
                  </a:lnTo>
                  <a:lnTo>
                    <a:pt x="1596519" y="1534537"/>
                  </a:lnTo>
                  <a:lnTo>
                    <a:pt x="1574014" y="1567918"/>
                  </a:lnTo>
                  <a:lnTo>
                    <a:pt x="1540633" y="1590423"/>
                  </a:lnTo>
                  <a:lnTo>
                    <a:pt x="1499755" y="1598676"/>
                  </a:lnTo>
                  <a:lnTo>
                    <a:pt x="105016" y="1598676"/>
                  </a:lnTo>
                  <a:lnTo>
                    <a:pt x="64138" y="1590423"/>
                  </a:lnTo>
                  <a:lnTo>
                    <a:pt x="30757" y="1567918"/>
                  </a:lnTo>
                  <a:lnTo>
                    <a:pt x="8252" y="1534537"/>
                  </a:lnTo>
                  <a:lnTo>
                    <a:pt x="0" y="1493659"/>
                  </a:lnTo>
                  <a:lnTo>
                    <a:pt x="0" y="105016"/>
                  </a:lnTo>
                  <a:close/>
                </a:path>
              </a:pathLst>
            </a:custGeom>
            <a:ln w="28956">
              <a:solidFill>
                <a:srgbClr val="445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83523" y="3276601"/>
              <a:ext cx="1195070" cy="335280"/>
            </a:xfrm>
            <a:custGeom>
              <a:avLst/>
              <a:gdLst/>
              <a:ahLst/>
              <a:cxnLst/>
              <a:rect l="l" t="t" r="r" b="b"/>
              <a:pathLst>
                <a:path w="1195070" h="335279">
                  <a:moveTo>
                    <a:pt x="1144257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4257" y="335279"/>
                  </a:lnTo>
                  <a:lnTo>
                    <a:pt x="1163938" y="331305"/>
                  </a:lnTo>
                  <a:lnTo>
                    <a:pt x="1180009" y="320468"/>
                  </a:lnTo>
                  <a:lnTo>
                    <a:pt x="1190843" y="304397"/>
                  </a:lnTo>
                  <a:lnTo>
                    <a:pt x="1194816" y="284721"/>
                  </a:lnTo>
                  <a:lnTo>
                    <a:pt x="1194816" y="50558"/>
                  </a:lnTo>
                  <a:lnTo>
                    <a:pt x="1190843" y="30877"/>
                  </a:lnTo>
                  <a:lnTo>
                    <a:pt x="1180009" y="14806"/>
                  </a:lnTo>
                  <a:lnTo>
                    <a:pt x="1163938" y="3972"/>
                  </a:lnTo>
                  <a:lnTo>
                    <a:pt x="1144257" y="0"/>
                  </a:lnTo>
                  <a:close/>
                </a:path>
              </a:pathLst>
            </a:custGeom>
            <a:solidFill>
              <a:srgbClr val="FB6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4107" y="3233928"/>
              <a:ext cx="1011935" cy="56692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032491" y="3276601"/>
              <a:ext cx="1195070" cy="335280"/>
            </a:xfrm>
            <a:custGeom>
              <a:avLst/>
              <a:gdLst/>
              <a:ahLst/>
              <a:cxnLst/>
              <a:rect l="l" t="t" r="r" b="b"/>
              <a:pathLst>
                <a:path w="1195070" h="335279">
                  <a:moveTo>
                    <a:pt x="1144257" y="0"/>
                  </a:moveTo>
                  <a:lnTo>
                    <a:pt x="50558" y="0"/>
                  </a:lnTo>
                  <a:lnTo>
                    <a:pt x="30877" y="3972"/>
                  </a:lnTo>
                  <a:lnTo>
                    <a:pt x="14806" y="14806"/>
                  </a:lnTo>
                  <a:lnTo>
                    <a:pt x="3972" y="30877"/>
                  </a:lnTo>
                  <a:lnTo>
                    <a:pt x="0" y="50558"/>
                  </a:lnTo>
                  <a:lnTo>
                    <a:pt x="0" y="284721"/>
                  </a:lnTo>
                  <a:lnTo>
                    <a:pt x="3972" y="304397"/>
                  </a:lnTo>
                  <a:lnTo>
                    <a:pt x="14806" y="320468"/>
                  </a:lnTo>
                  <a:lnTo>
                    <a:pt x="30877" y="331305"/>
                  </a:lnTo>
                  <a:lnTo>
                    <a:pt x="50558" y="335279"/>
                  </a:lnTo>
                  <a:lnTo>
                    <a:pt x="1144257" y="335279"/>
                  </a:lnTo>
                  <a:lnTo>
                    <a:pt x="1163938" y="331305"/>
                  </a:lnTo>
                  <a:lnTo>
                    <a:pt x="1180009" y="320468"/>
                  </a:lnTo>
                  <a:lnTo>
                    <a:pt x="1190843" y="304397"/>
                  </a:lnTo>
                  <a:lnTo>
                    <a:pt x="1194816" y="284721"/>
                  </a:lnTo>
                  <a:lnTo>
                    <a:pt x="1194816" y="50558"/>
                  </a:lnTo>
                  <a:lnTo>
                    <a:pt x="1190843" y="30877"/>
                  </a:lnTo>
                  <a:lnTo>
                    <a:pt x="1180009" y="14806"/>
                  </a:lnTo>
                  <a:lnTo>
                    <a:pt x="1163938" y="3972"/>
                  </a:lnTo>
                  <a:lnTo>
                    <a:pt x="1144257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9171" y="3233928"/>
              <a:ext cx="999731" cy="56692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526446" y="2195994"/>
            <a:ext cx="2470785" cy="223837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940"/>
              </a:spcBef>
            </a:pPr>
            <a:r>
              <a:rPr sz="1800" dirty="0">
                <a:latin typeface="굴림"/>
                <a:cs typeface="굴림"/>
              </a:rPr>
              <a:t>&lt;</a:t>
            </a:r>
            <a:r>
              <a:rPr sz="1800" dirty="0">
                <a:latin typeface="한컴산뜻돋움"/>
                <a:cs typeface="한컴산뜻돋움"/>
              </a:rPr>
              <a:t>WebM</a:t>
            </a:r>
            <a:r>
              <a:rPr sz="1800" spc="50" dirty="0">
                <a:latin typeface="한컴산뜻돋움"/>
                <a:cs typeface="한컴산뜻돋움"/>
              </a:rPr>
              <a:t> </a:t>
            </a:r>
            <a:r>
              <a:rPr sz="1800" spc="540" dirty="0">
                <a:latin typeface="휴먼아미체"/>
                <a:cs typeface="휴먼아미체"/>
              </a:rPr>
              <a:t>컨테이너</a:t>
            </a:r>
            <a:r>
              <a:rPr sz="1800" spc="-365" dirty="0">
                <a:latin typeface="휴먼아미체"/>
                <a:cs typeface="휴먼아미체"/>
              </a:rPr>
              <a:t> </a:t>
            </a:r>
            <a:r>
              <a:rPr sz="1800" spc="360" dirty="0">
                <a:latin typeface="휴먼아미체"/>
                <a:cs typeface="휴먼아미체"/>
              </a:rPr>
              <a:t>포맷</a:t>
            </a:r>
            <a:r>
              <a:rPr sz="1800" spc="360" dirty="0">
                <a:latin typeface="굴림"/>
                <a:cs typeface="굴림"/>
              </a:rPr>
              <a:t>&gt;</a:t>
            </a:r>
            <a:endParaRPr sz="1800">
              <a:latin typeface="굴림"/>
              <a:cs typeface="굴림"/>
            </a:endParaRPr>
          </a:p>
          <a:p>
            <a:pPr marL="739140">
              <a:lnSpc>
                <a:spcPct val="100000"/>
              </a:lnSpc>
              <a:spcBef>
                <a:spcPts val="1310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WebM</a:t>
            </a:r>
            <a:endParaRPr sz="2800">
              <a:latin typeface="한컴산뜻돋움"/>
              <a:cs typeface="한컴산뜻돋움"/>
            </a:endParaRPr>
          </a:p>
          <a:p>
            <a:pPr marL="116839">
              <a:lnSpc>
                <a:spcPct val="100000"/>
              </a:lnSpc>
              <a:spcBef>
                <a:spcPts val="830"/>
              </a:spcBef>
              <a:tabLst>
                <a:tab pos="1771014" algn="l"/>
              </a:tabLst>
            </a:pPr>
            <a:r>
              <a:rPr sz="20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Audio</a:t>
            </a:r>
            <a:r>
              <a:rPr sz="2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20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Video</a:t>
            </a:r>
            <a:endParaRPr sz="20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tabLst>
                <a:tab pos="1863089" algn="l"/>
              </a:tabLst>
            </a:pPr>
            <a:r>
              <a:rPr sz="2400" b="1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Vorbis</a:t>
            </a:r>
            <a:r>
              <a:rPr sz="2400" b="1" dirty="0">
                <a:solidFill>
                  <a:srgbClr val="C00000"/>
                </a:solidFill>
                <a:latin typeface="한컴산뜻돋움"/>
                <a:cs typeface="한컴산뜻돋움"/>
              </a:rPr>
              <a:t>	</a:t>
            </a:r>
            <a:r>
              <a:rPr sz="2400" b="1" spc="-25" dirty="0">
                <a:solidFill>
                  <a:srgbClr val="006FC0"/>
                </a:solidFill>
                <a:latin typeface="한컴산뜻돋움"/>
                <a:cs typeface="한컴산뜻돋움"/>
              </a:rPr>
              <a:t>VP8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977F0B-9DB1-567E-79BA-094C6431CA02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코덱과 컨테이너 포맷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8CCC4A-E45F-810A-972B-6656F2F99573}"/>
              </a:ext>
            </a:extLst>
          </p:cNvPr>
          <p:cNvSpPr txBox="1"/>
          <p:nvPr/>
        </p:nvSpPr>
        <p:spPr>
          <a:xfrm>
            <a:off x="255814" y="101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분열된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코덱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지원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469163" y="2659379"/>
            <a:ext cx="10436860" cy="4110354"/>
            <a:chOff x="469163" y="2659379"/>
            <a:chExt cx="10436860" cy="411035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163" y="3167481"/>
              <a:ext cx="239495" cy="36021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896" y="2659379"/>
              <a:ext cx="4643627" cy="6324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60" y="3015996"/>
              <a:ext cx="4980431" cy="356920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8663" y="3015995"/>
              <a:ext cx="4980940" cy="3569335"/>
            </a:xfrm>
            <a:custGeom>
              <a:avLst/>
              <a:gdLst/>
              <a:ahLst/>
              <a:cxnLst/>
              <a:rect l="l" t="t" r="r" b="b"/>
              <a:pathLst>
                <a:path w="4980940" h="3569334">
                  <a:moveTo>
                    <a:pt x="132448" y="0"/>
                  </a:moveTo>
                  <a:lnTo>
                    <a:pt x="4847971" y="0"/>
                  </a:lnTo>
                  <a:lnTo>
                    <a:pt x="4889837" y="6752"/>
                  </a:lnTo>
                  <a:lnTo>
                    <a:pt x="4926198" y="25554"/>
                  </a:lnTo>
                  <a:lnTo>
                    <a:pt x="4954873" y="54224"/>
                  </a:lnTo>
                  <a:lnTo>
                    <a:pt x="4973678" y="90583"/>
                  </a:lnTo>
                  <a:lnTo>
                    <a:pt x="4980432" y="132448"/>
                  </a:lnTo>
                  <a:lnTo>
                    <a:pt x="4980432" y="3569208"/>
                  </a:lnTo>
                  <a:lnTo>
                    <a:pt x="0" y="3569208"/>
                  </a:lnTo>
                  <a:lnTo>
                    <a:pt x="0" y="132448"/>
                  </a:lnTo>
                  <a:lnTo>
                    <a:pt x="6752" y="90583"/>
                  </a:lnTo>
                  <a:lnTo>
                    <a:pt x="25554" y="54224"/>
                  </a:lnTo>
                  <a:lnTo>
                    <a:pt x="54224" y="25554"/>
                  </a:lnTo>
                  <a:lnTo>
                    <a:pt x="90583" y="6752"/>
                  </a:lnTo>
                  <a:lnTo>
                    <a:pt x="132448" y="0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243" y="3167481"/>
              <a:ext cx="239494" cy="36021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3976" y="2659379"/>
              <a:ext cx="4643627" cy="6324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0739" y="3015996"/>
              <a:ext cx="4978907" cy="35692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0733" y="3015995"/>
              <a:ext cx="4979035" cy="3569335"/>
            </a:xfrm>
            <a:custGeom>
              <a:avLst/>
              <a:gdLst/>
              <a:ahLst/>
              <a:cxnLst/>
              <a:rect l="l" t="t" r="r" b="b"/>
              <a:pathLst>
                <a:path w="4979034" h="3569334">
                  <a:moveTo>
                    <a:pt x="132461" y="0"/>
                  </a:moveTo>
                  <a:lnTo>
                    <a:pt x="4846459" y="0"/>
                  </a:lnTo>
                  <a:lnTo>
                    <a:pt x="4888324" y="6752"/>
                  </a:lnTo>
                  <a:lnTo>
                    <a:pt x="4924683" y="25554"/>
                  </a:lnTo>
                  <a:lnTo>
                    <a:pt x="4953353" y="54227"/>
                  </a:lnTo>
                  <a:lnTo>
                    <a:pt x="4972155" y="90589"/>
                  </a:lnTo>
                  <a:lnTo>
                    <a:pt x="4978908" y="132461"/>
                  </a:lnTo>
                  <a:lnTo>
                    <a:pt x="4978908" y="3569208"/>
                  </a:lnTo>
                  <a:lnTo>
                    <a:pt x="0" y="3569208"/>
                  </a:lnTo>
                  <a:lnTo>
                    <a:pt x="0" y="132461"/>
                  </a:lnTo>
                  <a:lnTo>
                    <a:pt x="6753" y="90589"/>
                  </a:lnTo>
                  <a:lnTo>
                    <a:pt x="25558" y="54227"/>
                  </a:lnTo>
                  <a:lnTo>
                    <a:pt x="54233" y="25554"/>
                  </a:lnTo>
                  <a:lnTo>
                    <a:pt x="90594" y="6752"/>
                  </a:lnTo>
                  <a:lnTo>
                    <a:pt x="132461" y="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75398" y="6230221"/>
            <a:ext cx="2505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404040"/>
                </a:solidFill>
                <a:latin typeface="Microsoft Sans Serif"/>
                <a:cs typeface="Microsoft Sans Serif"/>
                <a:hlinkClick r:id="rId6"/>
              </a:rPr>
              <a:t>http://www.adobe.com/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9926" y="6230221"/>
            <a:ext cx="4632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404040"/>
                </a:solidFill>
                <a:latin typeface="Microsoft Sans Serif"/>
                <a:cs typeface="Microsoft Sans Serif"/>
                <a:hlinkClick r:id="rId7"/>
              </a:rPr>
              <a:t>http://www.microsoft.com/korea/silverlight/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3767" y="3190685"/>
            <a:ext cx="1795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4453EB"/>
                </a:solidFill>
                <a:latin typeface="나눔고딕 ExtraBold"/>
                <a:cs typeface="나눔고딕 ExtraBold"/>
              </a:rPr>
              <a:t>플래쉬</a:t>
            </a:r>
            <a:r>
              <a:rPr sz="2000" b="1" spc="7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2000" b="1" spc="-2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플러그인</a:t>
            </a:r>
            <a:endParaRPr sz="2000">
              <a:latin typeface="나눔고딕 ExtraBold"/>
              <a:cs typeface="나눔고딕 Extra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65732" y="3268979"/>
            <a:ext cx="7882255" cy="2345690"/>
            <a:chOff x="1665732" y="3268979"/>
            <a:chExt cx="7882255" cy="234569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732" y="4997195"/>
              <a:ext cx="2919983" cy="5212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7460" y="3656075"/>
              <a:ext cx="1360931" cy="13411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5200" y="3268979"/>
              <a:ext cx="2232659" cy="234543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217223" y="3190685"/>
            <a:ext cx="22783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실버라이트</a:t>
            </a:r>
            <a:r>
              <a:rPr sz="2000" b="1" spc="9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2000" b="1" spc="-2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플러그인</a:t>
            </a:r>
            <a:endParaRPr sz="2000">
              <a:latin typeface="나눔고딕 ExtraBold"/>
              <a:cs typeface="나눔고딕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82038-DE26-6989-24D1-11BAE73D9CDE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2E54D-E3EF-4FC5-4C65-C9E5A6B7E24E}"/>
              </a:ext>
            </a:extLst>
          </p:cNvPr>
          <p:cNvSpPr txBox="1"/>
          <p:nvPr/>
        </p:nvSpPr>
        <p:spPr>
          <a:xfrm>
            <a:off x="306648" y="1309721"/>
            <a:ext cx="10823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오늘날 대부분의 동영상들은 </a:t>
            </a:r>
            <a:r>
              <a:rPr lang="ko-KR" altLang="en-US" dirty="0" err="1"/>
              <a:t>어도브사의</a:t>
            </a:r>
            <a:r>
              <a:rPr lang="ko-KR" altLang="en-US" dirty="0"/>
              <a:t> </a:t>
            </a:r>
            <a:r>
              <a:rPr lang="ko-KR" altLang="en-US" dirty="0" err="1"/>
              <a:t>쇽웨이브</a:t>
            </a:r>
            <a:r>
              <a:rPr lang="ko-KR" altLang="en-US" dirty="0"/>
              <a:t> 플래쉬(</a:t>
            </a:r>
            <a:r>
              <a:rPr lang="ko-KR" altLang="en-US" dirty="0" err="1"/>
              <a:t>swf</a:t>
            </a:r>
            <a:r>
              <a:rPr lang="ko-KR" altLang="en-US" dirty="0"/>
              <a:t>)파일을 실행할 수 있는 플래시 플레이어(</a:t>
            </a:r>
            <a:r>
              <a:rPr lang="ko-KR" altLang="en-US" dirty="0" err="1"/>
              <a:t>Flash</a:t>
            </a:r>
            <a:r>
              <a:rPr lang="ko-KR" altLang="en-US" dirty="0"/>
              <a:t> </a:t>
            </a:r>
            <a:r>
              <a:rPr lang="ko-KR" altLang="en-US" dirty="0" err="1"/>
              <a:t>Player</a:t>
            </a:r>
            <a:r>
              <a:rPr lang="ko-KR" altLang="en-US" dirty="0"/>
              <a:t>)나 애플사의 </a:t>
            </a:r>
            <a:r>
              <a:rPr lang="ko-KR" altLang="en-US" dirty="0" err="1"/>
              <a:t>퀵타임</a:t>
            </a:r>
            <a:r>
              <a:rPr lang="ko-KR" altLang="en-US" dirty="0"/>
              <a:t> 무비(</a:t>
            </a:r>
            <a:r>
              <a:rPr lang="ko-KR" altLang="en-US" dirty="0" err="1"/>
              <a:t>QuickTime</a:t>
            </a:r>
            <a:r>
              <a:rPr lang="ko-KR" altLang="en-US" dirty="0"/>
              <a:t> </a:t>
            </a:r>
            <a:r>
              <a:rPr lang="ko-KR" altLang="en-US" dirty="0" err="1"/>
              <a:t>Movie</a:t>
            </a:r>
            <a:r>
              <a:rPr lang="ko-KR" altLang="en-US" dirty="0"/>
              <a:t>)파일을 실행하는 </a:t>
            </a:r>
            <a:r>
              <a:rPr lang="ko-KR" altLang="en-US" dirty="0" err="1"/>
              <a:t>퀵타임</a:t>
            </a:r>
            <a:r>
              <a:rPr lang="ko-KR" altLang="en-US" dirty="0"/>
              <a:t> 플레이어(</a:t>
            </a:r>
            <a:r>
              <a:rPr lang="ko-KR" altLang="en-US" dirty="0" err="1"/>
              <a:t>QuickTime</a:t>
            </a:r>
            <a:r>
              <a:rPr lang="ko-KR" altLang="en-US" dirty="0"/>
              <a:t> </a:t>
            </a:r>
            <a:r>
              <a:rPr lang="ko-KR" altLang="en-US" dirty="0" err="1"/>
              <a:t>Player</a:t>
            </a:r>
            <a:r>
              <a:rPr lang="ko-KR" altLang="en-US" dirty="0"/>
              <a:t>), 마이크로소프트사의 </a:t>
            </a:r>
            <a:r>
              <a:rPr lang="ko-KR" altLang="en-US" dirty="0" err="1"/>
              <a:t>실버라이트</a:t>
            </a:r>
            <a:r>
              <a:rPr lang="ko-KR" altLang="en-US" dirty="0"/>
              <a:t> (</a:t>
            </a:r>
            <a:r>
              <a:rPr lang="ko-KR" altLang="en-US" dirty="0" err="1"/>
              <a:t>Silver</a:t>
            </a:r>
            <a:r>
              <a:rPr lang="ko-KR" altLang="en-US" dirty="0"/>
              <a:t> </a:t>
            </a:r>
            <a:r>
              <a:rPr lang="ko-KR" altLang="en-US" dirty="0" err="1"/>
              <a:t>Light</a:t>
            </a:r>
            <a:r>
              <a:rPr lang="ko-KR" altLang="en-US" dirty="0"/>
              <a:t>)같은 </a:t>
            </a:r>
            <a:r>
              <a:rPr lang="ko-KR" altLang="en-US" b="1" dirty="0">
                <a:solidFill>
                  <a:srgbClr val="C00000"/>
                </a:solidFill>
              </a:rPr>
              <a:t>플러그인(</a:t>
            </a:r>
            <a:r>
              <a:rPr lang="ko-KR" altLang="en-US" b="1" dirty="0" err="1">
                <a:solidFill>
                  <a:srgbClr val="C00000"/>
                </a:solidFill>
              </a:rPr>
              <a:t>Plug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In</a:t>
            </a:r>
            <a:r>
              <a:rPr lang="ko-KR" altLang="en-US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을 통해서 재생할 수 있었다.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2903873" y="3075866"/>
            <a:ext cx="5971540" cy="3718560"/>
            <a:chOff x="2947416" y="2977895"/>
            <a:chExt cx="5971540" cy="37185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7416" y="2977895"/>
              <a:ext cx="5971031" cy="3386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5244" y="6364224"/>
              <a:ext cx="5675375" cy="33191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3529" y="1155068"/>
            <a:ext cx="11065328" cy="167295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60"/>
              </a:spcBef>
            </a:pPr>
            <a:r>
              <a:rPr lang="en-US" sz="2400" spc="120" dirty="0">
                <a:latin typeface="한컴산뜻돋움"/>
                <a:cs typeface="한컴산뜻돋움"/>
              </a:rPr>
              <a:t>H</a:t>
            </a:r>
            <a:r>
              <a:rPr sz="2400" spc="120" dirty="0">
                <a:latin typeface="한컴산뜻돋움"/>
                <a:cs typeface="한컴산뜻돋움"/>
              </a:rPr>
              <a:t>TML5</a:t>
            </a:r>
            <a:r>
              <a:rPr sz="2400" spc="120" dirty="0">
                <a:latin typeface="휴먼아미체"/>
                <a:cs typeface="휴먼아미체"/>
              </a:rPr>
              <a:t>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등장으로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이상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별도의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플러그인의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설치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없이도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동영상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서비스가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80" dirty="0">
                <a:latin typeface="휴먼아미체"/>
                <a:cs typeface="휴먼아미체"/>
              </a:rPr>
              <a:t>가능하게 </a:t>
            </a:r>
            <a:r>
              <a:rPr sz="2400" spc="545" dirty="0">
                <a:latin typeface="휴먼아미체"/>
                <a:cs typeface="휴먼아미체"/>
              </a:rPr>
              <a:t>되었다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웹페이지에서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b="1" spc="70" dirty="0">
                <a:latin typeface="한컴산뜻돋움"/>
                <a:cs typeface="한컴산뜻돋움"/>
              </a:rPr>
              <a:t>&lt;video&gt;</a:t>
            </a:r>
            <a:r>
              <a:rPr sz="3200" b="1" spc="70" dirty="0">
                <a:latin typeface="나눔고딕 ExtraBold"/>
                <a:cs typeface="나눔고딕 ExtraBold"/>
              </a:rPr>
              <a:t>태그</a:t>
            </a:r>
            <a:r>
              <a:rPr sz="2400" spc="70" dirty="0">
                <a:latin typeface="휴먼아미체"/>
                <a:cs typeface="휴먼아미체"/>
              </a:rPr>
              <a:t>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이용하여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동영상을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삽입할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ts val="2860"/>
              </a:lnSpc>
              <a:spcBef>
                <a:spcPts val="80"/>
              </a:spcBef>
            </a:pPr>
            <a:r>
              <a:rPr sz="2400" spc="175" dirty="0">
                <a:latin typeface="한컴산뜻돋움"/>
                <a:cs typeface="한컴산뜻돋움"/>
              </a:rPr>
              <a:t>HTML5</a:t>
            </a:r>
            <a:r>
              <a:rPr sz="2400" spc="175" dirty="0">
                <a:latin typeface="휴먼아미체"/>
                <a:cs typeface="휴먼아미체"/>
              </a:rPr>
              <a:t>에서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&lt;video&gt;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HTML5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초안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규격에서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처음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소개된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마크업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언어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태그로</a:t>
            </a:r>
            <a:endParaRPr sz="2400" dirty="0">
              <a:latin typeface="휴먼아미체"/>
              <a:cs typeface="휴먼아미체"/>
            </a:endParaRPr>
          </a:p>
          <a:p>
            <a:pPr marL="12700">
              <a:lnSpc>
                <a:spcPts val="3340"/>
              </a:lnSpc>
            </a:pPr>
            <a:r>
              <a:rPr sz="2800" b="1" spc="-165" dirty="0">
                <a:latin typeface="나눔고딕 ExtraBold"/>
                <a:cs typeface="나눔고딕 ExtraBold"/>
              </a:rPr>
              <a:t>웹문서의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동영상을</a:t>
            </a:r>
            <a:r>
              <a:rPr sz="2800" b="1" spc="-120" dirty="0">
                <a:latin typeface="나눔고딕 ExtraBold"/>
                <a:cs typeface="나눔고딕 ExtraBold"/>
              </a:rPr>
              <a:t> </a:t>
            </a:r>
            <a:r>
              <a:rPr sz="2800" b="1" spc="-70" dirty="0">
                <a:latin typeface="나눔고딕 ExtraBold"/>
                <a:cs typeface="나눔고딕 ExtraBold"/>
              </a:rPr>
              <a:t>삽입</a:t>
            </a:r>
            <a:r>
              <a:rPr sz="2800" b="1" spc="-70" dirty="0">
                <a:latin typeface="한컴산뜻돋움"/>
                <a:cs typeface="한컴산뜻돋움"/>
              </a:rPr>
              <a:t>(embed)</a:t>
            </a:r>
            <a:r>
              <a:rPr sz="2800" b="1" spc="-70" dirty="0">
                <a:latin typeface="나눔고딕 ExtraBold"/>
                <a:cs typeface="나눔고딕 ExtraBold"/>
              </a:rPr>
              <a:t>하는</a:t>
            </a:r>
            <a:r>
              <a:rPr sz="2800" b="1" spc="-10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것을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305" dirty="0" err="1">
                <a:latin typeface="나눔고딕 ExtraBold"/>
                <a:cs typeface="나눔고딕 ExtraBold"/>
              </a:rPr>
              <a:t>지원</a:t>
            </a:r>
            <a:r>
              <a:rPr sz="2400" spc="305" dirty="0" err="1">
                <a:latin typeface="휴먼아미체"/>
                <a:cs typeface="휴먼아미체"/>
              </a:rPr>
              <a:t>해준다</a:t>
            </a:r>
            <a:r>
              <a:rPr sz="2400" spc="305" dirty="0">
                <a:latin typeface="한컴산뜻돋움"/>
                <a:cs typeface="한컴산뜻돋움"/>
              </a:rPr>
              <a:t>.</a:t>
            </a:r>
            <a:endParaRPr sz="1050" dirty="0">
              <a:latin typeface="휴먼아미체"/>
              <a:cs typeface="휴먼아미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85183-B928-FB69-1030-0AA3D4E622B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3281171"/>
            <a:ext cx="5593080" cy="569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90235" y="3198497"/>
            <a:ext cx="340550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409" dirty="0">
                <a:solidFill>
                  <a:srgbClr val="3B4368"/>
                </a:solidFill>
                <a:latin typeface="휴먼모음T"/>
                <a:cs typeface="휴먼모음T"/>
              </a:rPr>
              <a:t>Ogg(</a:t>
            </a:r>
            <a:r>
              <a:rPr sz="4400" spc="409" dirty="0">
                <a:solidFill>
                  <a:srgbClr val="3B4368"/>
                </a:solidFill>
                <a:latin typeface="휴먼아미체"/>
                <a:cs typeface="휴먼아미체"/>
              </a:rPr>
              <a:t>오그</a:t>
            </a:r>
            <a:r>
              <a:rPr sz="4400" spc="409" dirty="0">
                <a:solidFill>
                  <a:srgbClr val="3B4368"/>
                </a:solidFill>
                <a:latin typeface="휴먼모음T"/>
                <a:cs typeface="휴먼모음T"/>
              </a:rPr>
              <a:t>)</a:t>
            </a:r>
            <a:r>
              <a:rPr sz="4400" spc="-171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400" spc="1330" dirty="0">
                <a:solidFill>
                  <a:srgbClr val="3B4368"/>
                </a:solidFill>
                <a:latin typeface="휴먼아미체"/>
                <a:cs typeface="휴먼아미체"/>
              </a:rPr>
              <a:t>포맷</a:t>
            </a:r>
            <a:endParaRPr sz="4400">
              <a:latin typeface="휴먼아미체"/>
              <a:cs typeface="휴먼아미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0235" y="4268172"/>
            <a:ext cx="40360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15" dirty="0">
                <a:solidFill>
                  <a:srgbClr val="3B4368"/>
                </a:solidFill>
                <a:latin typeface="휴먼모음T"/>
                <a:cs typeface="휴먼모음T"/>
              </a:rPr>
              <a:t>WebM(</a:t>
            </a:r>
            <a:r>
              <a:rPr sz="4400" spc="215" dirty="0">
                <a:solidFill>
                  <a:srgbClr val="3B4368"/>
                </a:solidFill>
                <a:latin typeface="휴먼아미체"/>
                <a:cs typeface="휴먼아미체"/>
              </a:rPr>
              <a:t>웹엠</a:t>
            </a:r>
            <a:r>
              <a:rPr sz="4400" spc="215" dirty="0">
                <a:solidFill>
                  <a:srgbClr val="3B4368"/>
                </a:solidFill>
                <a:latin typeface="휴먼모음T"/>
                <a:cs typeface="휴먼모음T"/>
              </a:rPr>
              <a:t>)</a:t>
            </a:r>
            <a:r>
              <a:rPr sz="4400" spc="-171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400" spc="1340" dirty="0">
                <a:solidFill>
                  <a:srgbClr val="3B4368"/>
                </a:solidFill>
                <a:latin typeface="휴먼아미체"/>
                <a:cs typeface="휴먼아미체"/>
              </a:rPr>
              <a:t>포맷</a:t>
            </a:r>
            <a:endParaRPr sz="4400">
              <a:latin typeface="휴먼아미체"/>
              <a:cs typeface="휴먼아미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9579" y="3325582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8596" y="4370832"/>
            <a:ext cx="533400" cy="535305"/>
          </a:xfrm>
          <a:custGeom>
            <a:avLst/>
            <a:gdLst/>
            <a:ahLst/>
            <a:cxnLst/>
            <a:rect l="l" t="t" r="r" b="b"/>
            <a:pathLst>
              <a:path w="533400" h="535304">
                <a:moveTo>
                  <a:pt x="266700" y="0"/>
                </a:moveTo>
                <a:lnTo>
                  <a:pt x="218760" y="4309"/>
                </a:lnTo>
                <a:lnTo>
                  <a:pt x="173639" y="16733"/>
                </a:lnTo>
                <a:lnTo>
                  <a:pt x="132091" y="36516"/>
                </a:lnTo>
                <a:lnTo>
                  <a:pt x="94868" y="62904"/>
                </a:lnTo>
                <a:lnTo>
                  <a:pt x="62724" y="95140"/>
                </a:lnTo>
                <a:lnTo>
                  <a:pt x="36412" y="132469"/>
                </a:lnTo>
                <a:lnTo>
                  <a:pt x="16685" y="174136"/>
                </a:lnTo>
                <a:lnTo>
                  <a:pt x="4296" y="219385"/>
                </a:lnTo>
                <a:lnTo>
                  <a:pt x="0" y="267462"/>
                </a:lnTo>
                <a:lnTo>
                  <a:pt x="4296" y="315538"/>
                </a:lnTo>
                <a:lnTo>
                  <a:pt x="16685" y="360787"/>
                </a:lnTo>
                <a:lnTo>
                  <a:pt x="36412" y="402454"/>
                </a:lnTo>
                <a:lnTo>
                  <a:pt x="62724" y="439783"/>
                </a:lnTo>
                <a:lnTo>
                  <a:pt x="94868" y="472019"/>
                </a:lnTo>
                <a:lnTo>
                  <a:pt x="132091" y="498407"/>
                </a:lnTo>
                <a:lnTo>
                  <a:pt x="173639" y="518190"/>
                </a:lnTo>
                <a:lnTo>
                  <a:pt x="218760" y="530614"/>
                </a:lnTo>
                <a:lnTo>
                  <a:pt x="266700" y="534924"/>
                </a:lnTo>
                <a:lnTo>
                  <a:pt x="314639" y="530614"/>
                </a:lnTo>
                <a:lnTo>
                  <a:pt x="359760" y="518190"/>
                </a:lnTo>
                <a:lnTo>
                  <a:pt x="401308" y="498407"/>
                </a:lnTo>
                <a:lnTo>
                  <a:pt x="438531" y="472019"/>
                </a:lnTo>
                <a:lnTo>
                  <a:pt x="470675" y="439783"/>
                </a:lnTo>
                <a:lnTo>
                  <a:pt x="496987" y="402454"/>
                </a:lnTo>
                <a:lnTo>
                  <a:pt x="516714" y="360787"/>
                </a:lnTo>
                <a:lnTo>
                  <a:pt x="529103" y="315538"/>
                </a:lnTo>
                <a:lnTo>
                  <a:pt x="533400" y="267462"/>
                </a:lnTo>
                <a:lnTo>
                  <a:pt x="529103" y="219385"/>
                </a:lnTo>
                <a:lnTo>
                  <a:pt x="516714" y="174136"/>
                </a:lnTo>
                <a:lnTo>
                  <a:pt x="496987" y="132469"/>
                </a:lnTo>
                <a:lnTo>
                  <a:pt x="470675" y="95140"/>
                </a:lnTo>
                <a:lnTo>
                  <a:pt x="438531" y="62904"/>
                </a:lnTo>
                <a:lnTo>
                  <a:pt x="401308" y="36516"/>
                </a:lnTo>
                <a:lnTo>
                  <a:pt x="359760" y="16733"/>
                </a:lnTo>
                <a:lnTo>
                  <a:pt x="314639" y="4309"/>
                </a:lnTo>
                <a:lnTo>
                  <a:pt x="266700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9579" y="4395259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2</a:t>
            </a:r>
            <a:endParaRPr sz="2800">
              <a:latin typeface="Arial Narrow"/>
              <a:cs typeface="Arial Narro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5355335"/>
            <a:ext cx="5593080" cy="569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90235" y="5273008"/>
            <a:ext cx="2154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29" dirty="0">
                <a:solidFill>
                  <a:srgbClr val="3B4368"/>
                </a:solidFill>
                <a:latin typeface="휴먼모음T"/>
                <a:cs typeface="휴먼모음T"/>
              </a:rPr>
              <a:t>MPEG-</a:t>
            </a:r>
            <a:r>
              <a:rPr sz="4400" spc="-50" dirty="0">
                <a:solidFill>
                  <a:srgbClr val="3B4368"/>
                </a:solidFill>
                <a:latin typeface="휴먼모음T"/>
                <a:cs typeface="휴먼모음T"/>
              </a:rPr>
              <a:t>4</a:t>
            </a:r>
            <a:endParaRPr sz="4400">
              <a:latin typeface="휴먼모음T"/>
              <a:cs typeface="휴먼모음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9579" y="5400093"/>
            <a:ext cx="206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40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3C3403-CCC6-4D05-64C4-35F19F28C32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DE8B7-EE58-6596-CA36-9B9EAB8E90E7}"/>
              </a:ext>
            </a:extLst>
          </p:cNvPr>
          <p:cNvSpPr txBox="1"/>
          <p:nvPr/>
        </p:nvSpPr>
        <p:spPr>
          <a:xfrm>
            <a:off x="306647" y="1271971"/>
            <a:ext cx="11433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HTML5 동영상은 동영상 온라인을 보여주기 위한 새로운 표준 방식이 될 예정이었지만, 어떤 동영상 포맷이 동영상 태그에서 지원될 것인지 하는 것에 대한 합의 부족으로 방해를 받아왔다. 현재 HTML5에서의 지원되는 동영상 포맷으로는 MP4, </a:t>
            </a:r>
            <a:r>
              <a:rPr lang="ko-KR" altLang="en-US" dirty="0" err="1"/>
              <a:t>WebM</a:t>
            </a:r>
            <a:r>
              <a:rPr lang="ko-KR" altLang="en-US" dirty="0"/>
              <a:t>, </a:t>
            </a:r>
            <a:r>
              <a:rPr lang="ko-KR" altLang="en-US" dirty="0" err="1"/>
              <a:t>Ogg가</a:t>
            </a:r>
            <a:r>
              <a:rPr lang="ko-KR" altLang="en-US" dirty="0"/>
              <a:t> 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22838"/>
            <a:ext cx="4367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웹문서에서의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사운드</a:t>
            </a: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포맷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3DD6C9-1820-5E64-F407-BB8793B6FD5A}"/>
              </a:ext>
            </a:extLst>
          </p:cNvPr>
          <p:cNvSpPr txBox="1"/>
          <p:nvPr/>
        </p:nvSpPr>
        <p:spPr>
          <a:xfrm>
            <a:off x="306647" y="319086"/>
            <a:ext cx="9653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HTML5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버전에서 사용되는 음악 파일 확장자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31B1A-EC6D-8EE8-69E2-9DA28B236FF0}"/>
              </a:ext>
            </a:extLst>
          </p:cNvPr>
          <p:cNvSpPr txBox="1"/>
          <p:nvPr/>
        </p:nvSpPr>
        <p:spPr>
          <a:xfrm>
            <a:off x="210912" y="1283375"/>
            <a:ext cx="113660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인터넷에서 재생되어지는 많은 사운드나 동영상 파일들은 브라우저 자체에서 재생되어지지 않고 별도로 재생 프로그램을 설치해야만 가능하다.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이때 설치하는 프로그램들을 일컬어 </a:t>
            </a:r>
            <a:r>
              <a:rPr lang="ko-KR" altLang="en-US" b="1" dirty="0">
                <a:solidFill>
                  <a:srgbClr val="FF0000"/>
                </a:solidFill>
              </a:rPr>
              <a:t>플러그인(</a:t>
            </a:r>
            <a:r>
              <a:rPr lang="ko-KR" altLang="en-US" b="1" dirty="0" err="1">
                <a:solidFill>
                  <a:srgbClr val="FF0000"/>
                </a:solidFill>
              </a:rPr>
              <a:t>Plug-In</a:t>
            </a:r>
            <a:r>
              <a:rPr lang="ko-KR" altLang="en-US" b="1" dirty="0">
                <a:solidFill>
                  <a:srgbClr val="FF0000"/>
                </a:solidFill>
              </a:rPr>
              <a:t>)프로그램</a:t>
            </a:r>
            <a:r>
              <a:rPr lang="ko-KR" altLang="en-US" dirty="0"/>
              <a:t>이라 하는데 수많은 회사에서 쏟아내는 플러그인으로 인해 사용자들은 멀티미디어 파일을 접할 때마다 새로운 프로그램을 설치하는 번거로움을 겪게 된다.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하지만, </a:t>
            </a:r>
            <a:r>
              <a:rPr lang="ko-KR" altLang="en-US" b="1" dirty="0">
                <a:solidFill>
                  <a:srgbClr val="FF0000"/>
                </a:solidFill>
              </a:rPr>
              <a:t>HTML5버전</a:t>
            </a:r>
            <a:r>
              <a:rPr lang="ko-KR" altLang="en-US" dirty="0"/>
              <a:t>에서는 이러한 불편함을 줄이고자 </a:t>
            </a:r>
            <a:r>
              <a:rPr lang="ko-KR" altLang="en-US" b="1" dirty="0">
                <a:solidFill>
                  <a:srgbClr val="FF0000"/>
                </a:solidFill>
              </a:rPr>
              <a:t>표준안</a:t>
            </a:r>
            <a:r>
              <a:rPr lang="ko-KR" altLang="en-US" dirty="0"/>
              <a:t>을 만들었고 플러그인 설치 없이 </a:t>
            </a:r>
            <a:r>
              <a:rPr lang="ko-KR" altLang="en-US" b="1" dirty="0">
                <a:solidFill>
                  <a:srgbClr val="FF0000"/>
                </a:solidFill>
              </a:rPr>
              <a:t>브라우저에서 바로 실행되는 이점</a:t>
            </a:r>
            <a:r>
              <a:rPr lang="ko-KR" altLang="en-US" dirty="0"/>
              <a:t>을 주고 있다.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509" y="1871497"/>
            <a:ext cx="233172" cy="2331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229" y="3302876"/>
            <a:ext cx="233172" cy="2331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40342" y="1477150"/>
            <a:ext cx="10492638" cy="483786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400" spc="385" dirty="0" err="1">
                <a:latin typeface="한컴산뜻돋움"/>
                <a:cs typeface="한컴산뜻돋움"/>
              </a:rPr>
              <a:t>Ogg</a:t>
            </a:r>
            <a:r>
              <a:rPr sz="2400" spc="385" dirty="0">
                <a:latin typeface="한컴산뜻돋움"/>
                <a:cs typeface="한컴산뜻돋움"/>
              </a:rPr>
              <a:t>(</a:t>
            </a:r>
            <a:r>
              <a:rPr sz="2400" spc="385" dirty="0">
                <a:latin typeface="휴먼아미체"/>
                <a:cs typeface="휴먼아미체"/>
              </a:rPr>
              <a:t>오그</a:t>
            </a:r>
            <a:r>
              <a:rPr sz="2400" spc="385" dirty="0">
                <a:latin typeface="한컴산뜻돋움"/>
                <a:cs typeface="한컴산뜻돋움"/>
              </a:rPr>
              <a:t>)</a:t>
            </a:r>
            <a:r>
              <a:rPr sz="2400" spc="385" dirty="0">
                <a:latin typeface="휴먼아미체"/>
                <a:cs typeface="휴먼아미체"/>
              </a:rPr>
              <a:t>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3200" b="1" spc="-24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멀티미디어</a:t>
            </a:r>
            <a:r>
              <a:rPr sz="3200" b="1" spc="-39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컨테이너</a:t>
            </a:r>
            <a:r>
              <a:rPr sz="3200" b="1" spc="-409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8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포맷</a:t>
            </a:r>
            <a:r>
              <a:rPr sz="2400" spc="185" dirty="0">
                <a:latin typeface="휴먼아미체"/>
                <a:cs typeface="휴먼아미체"/>
              </a:rPr>
              <a:t>이다</a:t>
            </a:r>
            <a:r>
              <a:rPr sz="2400" spc="18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특허권으로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보호되지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않는</a:t>
            </a:r>
            <a:endParaRPr sz="2400" dirty="0">
              <a:latin typeface="휴먼아미체"/>
              <a:cs typeface="휴먼아미체"/>
            </a:endParaRPr>
          </a:p>
          <a:p>
            <a:pPr marL="431800" marR="5080">
              <a:lnSpc>
                <a:spcPct val="100000"/>
              </a:lnSpc>
              <a:spcBef>
                <a:spcPts val="80"/>
              </a:spcBef>
            </a:pPr>
            <a:r>
              <a:rPr sz="2400" spc="1030" dirty="0">
                <a:latin typeface="휴먼아미체"/>
                <a:cs typeface="휴먼아미체"/>
              </a:rPr>
              <a:t>오픈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표준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형식으로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멀티미디어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비트스트림을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69" dirty="0">
                <a:latin typeface="휴먼아미체"/>
                <a:cs typeface="휴먼아미체"/>
              </a:rPr>
              <a:t>효율적으로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전송하고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처리할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있게 </a:t>
            </a:r>
            <a:r>
              <a:rPr sz="2400" spc="715" dirty="0">
                <a:latin typeface="휴먼아미체"/>
                <a:cs typeface="휴먼아미체"/>
              </a:rPr>
              <a:t>하기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위해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Xiph.Org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재단에서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개발한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1491615">
              <a:lnSpc>
                <a:spcPct val="100000"/>
              </a:lnSpc>
            </a:pPr>
            <a:endParaRPr lang="en-US" sz="1600" dirty="0">
              <a:latin typeface="한컴산뜻돋움"/>
              <a:cs typeface="휴먼아미체"/>
            </a:endParaRPr>
          </a:p>
          <a:p>
            <a:pPr marL="431800" marR="1491615">
              <a:lnSpc>
                <a:spcPct val="100000"/>
              </a:lnSpc>
            </a:pPr>
            <a:r>
              <a:rPr sz="2400" spc="1030" dirty="0" err="1">
                <a:latin typeface="휴먼아미체"/>
                <a:cs typeface="휴먼아미체"/>
              </a:rPr>
              <a:t>보통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45" dirty="0">
                <a:latin typeface="한컴산뜻돋움"/>
                <a:cs typeface="한컴산뜻돋움"/>
              </a:rPr>
              <a:t>Ogg</a:t>
            </a:r>
            <a:r>
              <a:rPr sz="2400" spc="545" dirty="0">
                <a:latin typeface="휴먼아미체"/>
                <a:cs typeface="휴먼아미체"/>
              </a:rPr>
              <a:t>스트림에는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Vobis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소리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형식을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오디오가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많이 </a:t>
            </a:r>
            <a:r>
              <a:rPr sz="2400" spc="730" dirty="0">
                <a:latin typeface="휴먼아미체"/>
                <a:cs typeface="휴먼아미체"/>
              </a:rPr>
              <a:t>담기긴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0" dirty="0">
                <a:latin typeface="휴먼아미체"/>
                <a:cs typeface="휴먼아미체"/>
              </a:rPr>
              <a:t>하지만</a:t>
            </a:r>
            <a:r>
              <a:rPr sz="2400" spc="52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이외에도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5" dirty="0">
                <a:latin typeface="한컴산뜻돋움"/>
                <a:cs typeface="한컴산뜻돋움"/>
              </a:rPr>
              <a:t>Theora</a:t>
            </a:r>
            <a:r>
              <a:rPr sz="2400" spc="85" dirty="0">
                <a:latin typeface="휴먼아미체"/>
                <a:cs typeface="휴먼아미체"/>
              </a:rPr>
              <a:t>와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형식도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들어갈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300" dirty="0">
              <a:latin typeface="한컴산뜻돋움"/>
              <a:cs typeface="한컴산뜻돋움"/>
            </a:endParaRPr>
          </a:p>
          <a:p>
            <a:pPr marL="431800" marR="248539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컨테이너를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비디오는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ogm,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409" dirty="0">
                <a:latin typeface="한컴산뜻돋움"/>
                <a:cs typeface="한컴산뜻돋움"/>
              </a:rPr>
              <a:t>ogv</a:t>
            </a:r>
            <a:r>
              <a:rPr sz="2400" spc="409" dirty="0">
                <a:latin typeface="휴먼아미체"/>
                <a:cs typeface="휴먼아미체"/>
              </a:rPr>
              <a:t>등을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 </a:t>
            </a:r>
            <a:r>
              <a:rPr sz="2400" spc="940" dirty="0">
                <a:latin typeface="휴먼아미체"/>
                <a:cs typeface="휴먼아미체"/>
              </a:rPr>
              <a:t>오디오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파일인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혼동될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2386965">
              <a:lnSpc>
                <a:spcPct val="100000"/>
              </a:lnSpc>
            </a:pPr>
            <a:r>
              <a:rPr sz="2400" spc="940" dirty="0">
                <a:latin typeface="휴먼아미체"/>
                <a:cs typeface="휴먼아미체"/>
              </a:rPr>
              <a:t>오디오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한컴산뜻돋움"/>
                <a:cs typeface="한컴산뜻돋움"/>
              </a:rPr>
              <a:t>Vobis</a:t>
            </a:r>
            <a:r>
              <a:rPr sz="2400" spc="385" dirty="0">
                <a:latin typeface="휴먼아미체"/>
                <a:cs typeface="휴먼아미체"/>
              </a:rPr>
              <a:t>코덱으로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만들어진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오디오가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655" dirty="0">
                <a:latin typeface="휴먼아미체"/>
                <a:cs typeface="휴먼아미체"/>
              </a:rPr>
              <a:t>컨테이너에 </a:t>
            </a:r>
            <a:r>
              <a:rPr sz="2400" spc="900" dirty="0">
                <a:latin typeface="휴먼아미체"/>
                <a:cs typeface="휴먼아미체"/>
              </a:rPr>
              <a:t>들어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형태이기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단지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한컴산뜻돋움"/>
                <a:cs typeface="한컴산뜻돋움"/>
              </a:rPr>
              <a:t>ogg</a:t>
            </a:r>
            <a:r>
              <a:rPr sz="2400" spc="385" dirty="0">
                <a:latin typeface="휴먼아미체"/>
                <a:cs typeface="휴먼아미체"/>
              </a:rPr>
              <a:t>라고만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ogg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vobis </a:t>
            </a:r>
            <a:r>
              <a:rPr sz="2400" spc="844" dirty="0">
                <a:latin typeface="휴먼아미체"/>
                <a:cs typeface="휴먼아미체"/>
              </a:rPr>
              <a:t>라고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342" y="4481379"/>
            <a:ext cx="233172" cy="2331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D56532-ED34-AAA4-5776-AD3F80975F49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FA475-86D9-58AA-1113-817F85B7766A}"/>
              </a:ext>
            </a:extLst>
          </p:cNvPr>
          <p:cNvSpPr txBox="1"/>
          <p:nvPr/>
        </p:nvSpPr>
        <p:spPr>
          <a:xfrm>
            <a:off x="386443" y="101548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altLang="ko-KR" sz="2400" b="1" spc="-40" dirty="0" err="1">
                <a:solidFill>
                  <a:srgbClr val="00AFEF"/>
                </a:solidFill>
                <a:latin typeface="한컴산뜻돋움"/>
                <a:cs typeface="한컴산뜻돋움"/>
              </a:rPr>
              <a:t>Ogg</a:t>
            </a:r>
            <a:r>
              <a:rPr lang="en-US" altLang="ko-KR" sz="2400" b="1" spc="-40" dirty="0">
                <a:solidFill>
                  <a:srgbClr val="00AFEF"/>
                </a:solidFill>
                <a:latin typeface="한컴산뜻돋움"/>
                <a:cs typeface="한컴산뜻돋움"/>
              </a:rPr>
              <a:t>(</a:t>
            </a:r>
            <a:r>
              <a:rPr lang="ko-KR" altLang="en-US" sz="2400" b="1" spc="-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오그</a:t>
            </a:r>
            <a:r>
              <a:rPr lang="en-US" altLang="ko-KR" sz="2400" b="1" spc="-40" dirty="0">
                <a:solidFill>
                  <a:srgbClr val="00AFEF"/>
                </a:solidFill>
                <a:latin typeface="한컴산뜻돋움"/>
                <a:cs typeface="한컴산뜻돋움"/>
              </a:rPr>
              <a:t>)</a:t>
            </a:r>
            <a:r>
              <a:rPr lang="ko-KR" altLang="en-US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228" y="1953453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76849" y="2070039"/>
            <a:ext cx="6915150" cy="4788535"/>
            <a:chOff x="5276849" y="2070039"/>
            <a:chExt cx="6915150" cy="4788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6849" y="2070039"/>
              <a:ext cx="6915149" cy="478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26423" y="6542533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40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77092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8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0" dirty="0">
                <a:solidFill>
                  <a:srgbClr val="585858"/>
                </a:solidFill>
                <a:latin typeface="휴먼아미체"/>
                <a:cs typeface="휴먼아미체"/>
              </a:rPr>
              <a:t>음악듣기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4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13661" y="5531375"/>
            <a:ext cx="3669665" cy="1251585"/>
            <a:chOff x="8413661" y="5531375"/>
            <a:chExt cx="3669665" cy="12515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3960" y="6541007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4176" y="5531375"/>
              <a:ext cx="919019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2769" y="5851639"/>
              <a:ext cx="519404" cy="5266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3661" y="6255702"/>
              <a:ext cx="519404" cy="52664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2" y="3819633"/>
            <a:ext cx="233172" cy="233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C95FE-C359-586F-F663-5A6A773C075E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C289F-4FE1-24B5-595D-FD70151BE908}"/>
              </a:ext>
            </a:extLst>
          </p:cNvPr>
          <p:cNvSpPr txBox="1"/>
          <p:nvPr/>
        </p:nvSpPr>
        <p:spPr>
          <a:xfrm>
            <a:off x="366585" y="9772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40" dirty="0" err="1">
                <a:solidFill>
                  <a:srgbClr val="00AFEF"/>
                </a:solidFill>
                <a:latin typeface="한컴산뜻돋움"/>
                <a:cs typeface="한컴산뜻돋움"/>
              </a:rPr>
              <a:t>Ogg</a:t>
            </a:r>
            <a:r>
              <a:rPr lang="en-US" altLang="ko-KR" sz="2400" b="1" spc="-40" dirty="0">
                <a:solidFill>
                  <a:srgbClr val="00AFEF"/>
                </a:solidFill>
                <a:latin typeface="한컴산뜻돋움"/>
                <a:cs typeface="한컴산뜻돋움"/>
              </a:rPr>
              <a:t>(</a:t>
            </a:r>
            <a:r>
              <a:rPr lang="ko-KR" altLang="en-US" sz="2400" b="1" spc="-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오그</a:t>
            </a:r>
            <a:r>
              <a:rPr lang="en-US" altLang="ko-KR" sz="2400" b="1" spc="-40" dirty="0">
                <a:solidFill>
                  <a:srgbClr val="00AFEF"/>
                </a:solidFill>
                <a:latin typeface="한컴산뜻돋움"/>
                <a:cs typeface="한컴산뜻돋움"/>
              </a:rPr>
              <a:t>)</a:t>
            </a:r>
            <a:r>
              <a:rPr lang="ko-KR" altLang="en-US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11A61-01F1-DBB3-CBCD-92F5227EF97B}"/>
              </a:ext>
            </a:extLst>
          </p:cNvPr>
          <p:cNvSpPr txBox="1"/>
          <p:nvPr/>
        </p:nvSpPr>
        <p:spPr>
          <a:xfrm>
            <a:off x="968828" y="1798348"/>
            <a:ext cx="104611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Ogg</a:t>
            </a:r>
            <a:r>
              <a:rPr lang="ko-KR" altLang="en-US" dirty="0"/>
              <a:t> 형식 파일에는 오디오와 비디오, 문자열(예: 자막)의 몇 가지의 서로 다른 오픈 소스 코덱으로 저장된 정보를 담을 수 있다. .</a:t>
            </a:r>
            <a:r>
              <a:rPr lang="ko-KR" altLang="en-US" dirty="0" err="1"/>
              <a:t>ogg라는</a:t>
            </a:r>
            <a:r>
              <a:rPr lang="ko-KR" altLang="en-US" dirty="0"/>
              <a:t> 확장자의 파일은 앞서 언급한 몇 가지의 </a:t>
            </a:r>
            <a:r>
              <a:rPr lang="ko-KR" altLang="en-US" dirty="0" err="1"/>
              <a:t>Ogg</a:t>
            </a:r>
            <a:r>
              <a:rPr lang="ko-KR" altLang="en-US" dirty="0"/>
              <a:t> 미디어 파일 형식들 중 하나에 해당할 수 있다. 또한 무료로 사용할 수 있는 파일 형식이기 때문에, 여러 무료 및 상용 미디어 플레이어는 물론 다양한 포터블 미디어 플레이어에 </a:t>
            </a:r>
            <a:r>
              <a:rPr lang="ko-KR" altLang="en-US" dirty="0" err="1"/>
              <a:t>Ogg의</a:t>
            </a:r>
            <a:r>
              <a:rPr lang="ko-KR" altLang="en-US" dirty="0"/>
              <a:t> 여러 코덱을 내장해 사용될 수 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D1E21-D2C5-1760-FB0E-7DE81BAC4E20}"/>
              </a:ext>
            </a:extLst>
          </p:cNvPr>
          <p:cNvSpPr txBox="1"/>
          <p:nvPr/>
        </p:nvSpPr>
        <p:spPr>
          <a:xfrm>
            <a:off x="1032121" y="3774938"/>
            <a:ext cx="76943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2007년 이후부터 Xiph.org 재단은 .</a:t>
            </a:r>
            <a:r>
              <a:rPr lang="ko-KR" altLang="en-US" dirty="0" err="1"/>
              <a:t>ogg</a:t>
            </a:r>
            <a:r>
              <a:rPr lang="ko-KR" altLang="en-US" dirty="0"/>
              <a:t> 확장자를 </a:t>
            </a:r>
            <a:r>
              <a:rPr lang="ko-KR" altLang="en-US" dirty="0" err="1"/>
              <a:t>Ogg</a:t>
            </a:r>
            <a:r>
              <a:rPr lang="ko-KR" altLang="en-US" dirty="0"/>
              <a:t> </a:t>
            </a:r>
            <a:r>
              <a:rPr lang="ko-KR" altLang="en-US" dirty="0" err="1"/>
              <a:t>보비스</a:t>
            </a:r>
            <a:r>
              <a:rPr lang="ko-KR" altLang="en-US" dirty="0"/>
              <a:t> 오디오 파일에만 사용할 것을 권고하고 있다. 그리고 </a:t>
            </a:r>
            <a:r>
              <a:rPr lang="ko-KR" altLang="en-US" dirty="0" err="1"/>
              <a:t>Xiph</a:t>
            </a:r>
            <a:r>
              <a:rPr lang="ko-KR" altLang="en-US" dirty="0"/>
              <a:t> 재단은 .</a:t>
            </a:r>
            <a:r>
              <a:rPr lang="ko-KR" altLang="en-US" dirty="0" err="1"/>
              <a:t>oga</a:t>
            </a:r>
            <a:r>
              <a:rPr lang="ko-KR" altLang="en-US" dirty="0"/>
              <a:t>, .</a:t>
            </a:r>
            <a:r>
              <a:rPr lang="ko-KR" altLang="en-US" dirty="0" err="1"/>
              <a:t>ogv</a:t>
            </a:r>
            <a:r>
              <a:rPr lang="ko-KR" altLang="en-US" dirty="0"/>
              <a:t>, .</a:t>
            </a:r>
            <a:r>
              <a:rPr lang="ko-KR" altLang="en-US" dirty="0" err="1"/>
              <a:t>ogx와</a:t>
            </a:r>
            <a:r>
              <a:rPr lang="ko-KR" altLang="en-US" dirty="0"/>
              <a:t> 같은 새로운 파일 확장자를 만들기로 하였다. .</a:t>
            </a:r>
            <a:r>
              <a:rPr lang="ko-KR" altLang="en-US" dirty="0" err="1"/>
              <a:t>oga는</a:t>
            </a:r>
            <a:r>
              <a:rPr lang="ko-KR" altLang="en-US" dirty="0"/>
              <a:t> 오디오만 담고 있는 파일, .</a:t>
            </a:r>
            <a:r>
              <a:rPr lang="ko-KR" altLang="en-US" dirty="0" err="1"/>
              <a:t>ogv는</a:t>
            </a:r>
            <a:r>
              <a:rPr lang="ko-KR" altLang="en-US" dirty="0"/>
              <a:t> 소리를 포함하지 않는 비디오, .</a:t>
            </a:r>
            <a:r>
              <a:rPr lang="ko-KR" altLang="en-US" dirty="0" err="1"/>
              <a:t>ogx는</a:t>
            </a:r>
            <a:r>
              <a:rPr lang="ko-KR" altLang="en-US" dirty="0"/>
              <a:t> </a:t>
            </a:r>
            <a:r>
              <a:rPr lang="ko-KR" altLang="en-US" dirty="0" err="1"/>
              <a:t>멀티플렉싱</a:t>
            </a:r>
            <a:r>
              <a:rPr lang="ko-KR" altLang="en-US" dirty="0"/>
              <a:t> 기술이 적용된 </a:t>
            </a:r>
            <a:r>
              <a:rPr lang="ko-KR" altLang="en-US" dirty="0" err="1"/>
              <a:t>Ogg에</a:t>
            </a:r>
            <a:r>
              <a:rPr lang="ko-KR" altLang="en-US" dirty="0"/>
              <a:t> 사용된다.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2176414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76849" y="2070039"/>
            <a:ext cx="6915150" cy="4788535"/>
            <a:chOff x="5276849" y="2070039"/>
            <a:chExt cx="6915150" cy="4788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6849" y="2070039"/>
              <a:ext cx="6915149" cy="478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26423" y="6542533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40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77092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8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0" dirty="0">
                <a:solidFill>
                  <a:srgbClr val="585858"/>
                </a:solidFill>
                <a:latin typeface="휴먼아미체"/>
                <a:cs typeface="휴먼아미체"/>
              </a:rPr>
              <a:t>음악듣기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4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3118104"/>
            <a:ext cx="233172" cy="23317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413661" y="5531375"/>
            <a:ext cx="3669665" cy="1251585"/>
            <a:chOff x="8413661" y="5531375"/>
            <a:chExt cx="3669665" cy="12515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3960" y="6541007"/>
              <a:ext cx="219455" cy="2194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4176" y="5531375"/>
              <a:ext cx="919019" cy="906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2769" y="5851639"/>
              <a:ext cx="519404" cy="5266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3661" y="6255702"/>
              <a:ext cx="519404" cy="5266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4463" y="1652666"/>
            <a:ext cx="11028045" cy="3763531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431165" marR="5080">
              <a:lnSpc>
                <a:spcPct val="100000"/>
              </a:lnSpc>
              <a:spcBef>
                <a:spcPts val="1875"/>
              </a:spcBef>
            </a:pPr>
            <a:r>
              <a:rPr sz="2400" spc="1030" dirty="0" err="1">
                <a:latin typeface="휴먼아미체"/>
                <a:cs typeface="휴먼아미체"/>
              </a:rPr>
              <a:t>유튜브를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통해서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동영상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서비스를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구글이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H.264</a:t>
            </a:r>
            <a:r>
              <a:rPr sz="3200" b="1" spc="-155" dirty="0">
                <a:latin typeface="한컴산뜻돋움"/>
                <a:cs typeface="한컴산뜻돋움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동영상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코덱의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25" dirty="0">
                <a:latin typeface="나눔고딕 ExtraBold"/>
                <a:cs typeface="나눔고딕 ExtraBold"/>
              </a:rPr>
              <a:t>라이센스 </a:t>
            </a:r>
            <a:r>
              <a:rPr sz="3200" b="1" spc="-155" dirty="0">
                <a:latin typeface="나눔고딕 ExtraBold"/>
                <a:cs typeface="나눔고딕 ExtraBold"/>
              </a:rPr>
              <a:t>문제를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해결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하기</a:t>
            </a:r>
            <a:r>
              <a:rPr sz="3200" b="1" spc="-180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위해서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만든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204" dirty="0">
                <a:latin typeface="나눔고딕 ExtraBold"/>
                <a:cs typeface="나눔고딕 ExtraBold"/>
              </a:rPr>
              <a:t>포맷</a:t>
            </a:r>
            <a:r>
              <a:rPr sz="2400" spc="204" dirty="0">
                <a:latin typeface="휴먼아미체"/>
                <a:cs typeface="휴먼아미체"/>
              </a:rPr>
              <a:t>이다</a:t>
            </a:r>
            <a:r>
              <a:rPr sz="2400" spc="204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한컴산뜻돋움"/>
              <a:cs typeface="한컴산뜻돋움"/>
            </a:endParaRPr>
          </a:p>
          <a:p>
            <a:pPr marL="431800" marR="1752600">
              <a:lnSpc>
                <a:spcPct val="101200"/>
              </a:lnSpc>
            </a:pPr>
            <a:r>
              <a:rPr sz="2400" spc="215" dirty="0">
                <a:latin typeface="한컴산뜻돋움"/>
                <a:cs typeface="한컴산뜻돋움"/>
              </a:rPr>
              <a:t>WebM(</a:t>
            </a:r>
            <a:r>
              <a:rPr sz="2400" spc="215" dirty="0">
                <a:latin typeface="휴먼아미체"/>
                <a:cs typeface="휴먼아미체"/>
              </a:rPr>
              <a:t>웹엠</a:t>
            </a:r>
            <a:r>
              <a:rPr sz="2400" spc="215" dirty="0">
                <a:latin typeface="한컴산뜻돋움"/>
                <a:cs typeface="한컴산뜻돋움"/>
              </a:rPr>
              <a:t>)</a:t>
            </a:r>
            <a:r>
              <a:rPr sz="2400" spc="215" dirty="0">
                <a:latin typeface="휴먼아미체"/>
                <a:cs typeface="휴먼아미체"/>
              </a:rPr>
              <a:t>은</a:t>
            </a:r>
            <a:r>
              <a:rPr sz="2400" spc="-41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로열티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비용이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없는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개방형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고화질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영상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압축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125" dirty="0">
                <a:latin typeface="나눔고딕 ExtraBold"/>
                <a:cs typeface="나눔고딕 ExtraBold"/>
              </a:rPr>
              <a:t>형식</a:t>
            </a:r>
            <a:r>
              <a:rPr sz="2400" spc="125" dirty="0">
                <a:latin typeface="휴먼아미체"/>
                <a:cs typeface="휴먼아미체"/>
              </a:rPr>
              <a:t>의 </a:t>
            </a:r>
            <a:r>
              <a:rPr sz="2400" spc="715" dirty="0">
                <a:latin typeface="휴먼아미체"/>
                <a:cs typeface="휴먼아미체"/>
              </a:rPr>
              <a:t>영상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포맷이다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990"/>
              </a:spcBef>
            </a:pPr>
            <a:r>
              <a:rPr sz="2400" spc="215" dirty="0">
                <a:latin typeface="한컴산뜻돋움"/>
                <a:cs typeface="한컴산뜻돋움"/>
              </a:rPr>
              <a:t>2010</a:t>
            </a:r>
            <a:r>
              <a:rPr sz="2400" spc="215" dirty="0">
                <a:latin typeface="휴먼아미체"/>
                <a:cs typeface="휴먼아미체"/>
              </a:rPr>
              <a:t>년에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처음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소개되었으며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55" dirty="0">
                <a:latin typeface="한컴산뜻돋움"/>
                <a:cs typeface="한컴산뜻돋움"/>
              </a:rPr>
              <a:t>2013</a:t>
            </a:r>
            <a:r>
              <a:rPr sz="2400" spc="155" dirty="0">
                <a:latin typeface="휴먼아미체"/>
                <a:cs typeface="휴먼아미체"/>
              </a:rPr>
              <a:t>년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개발된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차세대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코덱인</a:t>
            </a:r>
            <a:endParaRPr sz="2400" dirty="0">
              <a:latin typeface="휴먼아미체"/>
              <a:cs typeface="휴먼아미체"/>
            </a:endParaRPr>
          </a:p>
          <a:p>
            <a:pPr marL="431800" marR="3089275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VP9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비디오와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Vorbis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오디오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9" dirty="0">
                <a:latin typeface="휴먼아미체"/>
                <a:cs typeface="휴먼아미체"/>
              </a:rPr>
              <a:t>스트림으로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이루어져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 </a:t>
            </a:r>
            <a:r>
              <a:rPr sz="2400" spc="190" dirty="0">
                <a:latin typeface="한컴산뜻돋움"/>
                <a:cs typeface="한컴산뜻돋움"/>
              </a:rPr>
              <a:t>WebM</a:t>
            </a:r>
            <a:r>
              <a:rPr sz="2400" spc="190" dirty="0">
                <a:latin typeface="휴먼아미체"/>
                <a:cs typeface="휴먼아미체"/>
              </a:rPr>
              <a:t>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229" dirty="0">
                <a:latin typeface="한컴산뜻돋움"/>
                <a:cs typeface="한컴산뜻돋움"/>
              </a:rPr>
              <a:t>Matroska(</a:t>
            </a:r>
            <a:r>
              <a:rPr sz="2400" spc="229" dirty="0">
                <a:latin typeface="휴먼아미체"/>
                <a:cs typeface="휴먼아미체"/>
              </a:rPr>
              <a:t>마트료시카</a:t>
            </a:r>
            <a:r>
              <a:rPr sz="2400" spc="229" dirty="0">
                <a:latin typeface="한컴산뜻돋움"/>
                <a:cs typeface="한컴산뜻돋움"/>
              </a:rPr>
              <a:t>)3)</a:t>
            </a:r>
            <a:r>
              <a:rPr sz="2400" spc="-25" dirty="0">
                <a:latin typeface="한컴산뜻돋움"/>
                <a:cs typeface="한컴산뜻돋움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프로파일에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기반을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둔다</a:t>
            </a:r>
            <a:r>
              <a:rPr sz="2400" spc="53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4163567"/>
            <a:ext cx="233172" cy="2331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8EC628-8989-2387-C507-010AD6659050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7EA87-F87C-9F22-2C6B-D5EF336E2AE5}"/>
              </a:ext>
            </a:extLst>
          </p:cNvPr>
          <p:cNvSpPr txBox="1"/>
          <p:nvPr/>
        </p:nvSpPr>
        <p:spPr>
          <a:xfrm>
            <a:off x="353785" y="10062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45" dirty="0" err="1">
                <a:solidFill>
                  <a:srgbClr val="00AFEF"/>
                </a:solidFill>
                <a:latin typeface="한컴산뜻돋움"/>
                <a:cs typeface="한컴산뜻돋움"/>
              </a:rPr>
              <a:t>WebM</a:t>
            </a:r>
            <a:r>
              <a:rPr lang="en-US" altLang="ko-KR"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(</a:t>
            </a:r>
            <a:r>
              <a:rPr lang="ko-KR" altLang="en-US" sz="2400" b="1" spc="-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웹엠</a:t>
            </a:r>
            <a:r>
              <a:rPr lang="en-US" altLang="ko-KR"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)</a:t>
            </a:r>
            <a:r>
              <a:rPr lang="ko-KR" altLang="en-US" sz="2400" b="1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48369" y="2184148"/>
            <a:ext cx="4944110" cy="4674235"/>
            <a:chOff x="7248369" y="2184148"/>
            <a:chExt cx="4944110" cy="4674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8369" y="2184148"/>
              <a:ext cx="4943629" cy="4673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7495" y="5416295"/>
              <a:ext cx="3201923" cy="144170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493519"/>
            <a:ext cx="233172" cy="2331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2563367"/>
            <a:ext cx="233172" cy="2331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3927347"/>
            <a:ext cx="233172" cy="23317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6187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249" y="6621862"/>
            <a:ext cx="26663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65" dirty="0">
                <a:solidFill>
                  <a:srgbClr val="585858"/>
                </a:solidFill>
                <a:latin typeface="휴먼아미체"/>
                <a:cs typeface="휴먼아미체"/>
              </a:rPr>
              <a:t>책상</a:t>
            </a:r>
            <a:r>
              <a:rPr sz="1050" spc="3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5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011" y="6617207"/>
            <a:ext cx="219455" cy="21945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27532" y="4620780"/>
            <a:ext cx="984885" cy="680085"/>
            <a:chOff x="827532" y="4620780"/>
            <a:chExt cx="984885" cy="68008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144" y="4928158"/>
              <a:ext cx="509923" cy="337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636" y="4684776"/>
              <a:ext cx="842771" cy="4785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532" y="4620780"/>
              <a:ext cx="984503" cy="6796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56248" y="793036"/>
            <a:ext cx="10518140" cy="430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WebM(</a:t>
            </a:r>
            <a:r>
              <a:rPr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웹엠</a:t>
            </a:r>
            <a:r>
              <a:rPr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)</a:t>
            </a:r>
            <a:r>
              <a:rPr sz="2400" b="1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368300">
              <a:lnSpc>
                <a:spcPct val="100000"/>
              </a:lnSpc>
              <a:spcBef>
                <a:spcPts val="1955"/>
              </a:spcBef>
            </a:pPr>
            <a:r>
              <a:rPr sz="2400" dirty="0">
                <a:latin typeface="한컴산뜻돋움"/>
                <a:cs typeface="한컴산뜻돋움"/>
              </a:rPr>
              <a:t>BSD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라이선스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하에서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WebM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관련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소프트웨어를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출시하며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아무런 </a:t>
            </a:r>
            <a:r>
              <a:rPr sz="2400" spc="900" dirty="0">
                <a:latin typeface="휴먼아미체"/>
                <a:cs typeface="휴먼아미체"/>
              </a:rPr>
              <a:t>비용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없이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이를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이용할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있도록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만들었다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1030" dirty="0">
                <a:latin typeface="휴먼아미체"/>
                <a:cs typeface="휴먼아미체"/>
              </a:rPr>
              <a:t>구글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I/O</a:t>
            </a:r>
            <a:r>
              <a:rPr sz="2400" spc="254" dirty="0">
                <a:latin typeface="휴먼아미체"/>
                <a:cs typeface="휴먼아미체"/>
              </a:rPr>
              <a:t>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모질라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파이어폭스</a:t>
            </a:r>
            <a:r>
              <a:rPr sz="2400" spc="70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오페라</a:t>
            </a:r>
            <a:r>
              <a:rPr sz="2400" spc="550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구글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크롬을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지원한다고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00" dirty="0">
                <a:latin typeface="휴먼아미체"/>
                <a:cs typeface="휴먼아미체"/>
              </a:rPr>
              <a:t>밝혔다</a:t>
            </a:r>
            <a:r>
              <a:rPr sz="2400" spc="5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VP8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코덱이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설치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되어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있으면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인터넷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익스플로러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한컴산뜻돋움"/>
                <a:cs typeface="한컴산뜻돋움"/>
              </a:rPr>
              <a:t>9</a:t>
            </a:r>
            <a:r>
              <a:rPr sz="2400" spc="430" dirty="0">
                <a:latin typeface="휴먼아미체"/>
                <a:cs typeface="휴먼아미체"/>
              </a:rPr>
              <a:t>에서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WebM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파일들을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지원하며 </a:t>
            </a:r>
            <a:r>
              <a:rPr sz="2400" spc="715" dirty="0">
                <a:latin typeface="휴먼아미체"/>
                <a:cs typeface="휴먼아미체"/>
              </a:rPr>
              <a:t>사파리의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퀵타임에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설치된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코덱</a:t>
            </a:r>
            <a:r>
              <a:rPr sz="2400" spc="570" dirty="0">
                <a:latin typeface="한컴산뜻돋움"/>
                <a:cs typeface="한컴산뜻돋움"/>
              </a:rPr>
              <a:t>(</a:t>
            </a:r>
            <a:r>
              <a:rPr sz="2400" spc="570" dirty="0">
                <a:latin typeface="휴먼아미체"/>
                <a:cs typeface="휴먼아미체"/>
              </a:rPr>
              <a:t>페리안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코덱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요소</a:t>
            </a:r>
            <a:r>
              <a:rPr sz="2400" spc="819" dirty="0">
                <a:latin typeface="한컴산뜻돋움"/>
                <a:cs typeface="한컴산뜻돋움"/>
              </a:rPr>
              <a:t>)</a:t>
            </a:r>
            <a:r>
              <a:rPr sz="2400" spc="819" dirty="0">
                <a:latin typeface="휴먼아미체"/>
                <a:cs typeface="휴먼아미체"/>
              </a:rPr>
              <a:t>으로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지원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받을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462280">
              <a:lnSpc>
                <a:spcPct val="100000"/>
              </a:lnSpc>
              <a:spcBef>
                <a:spcPts val="2105"/>
              </a:spcBef>
            </a:pPr>
            <a:r>
              <a:rPr sz="2400" spc="905" dirty="0">
                <a:latin typeface="휴먼아미체"/>
                <a:cs typeface="휴먼아미체"/>
              </a:rPr>
              <a:t>유튜브에서는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HTML5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플레이어를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시범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운영하면서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90" dirty="0">
                <a:latin typeface="한컴산뜻돋움"/>
                <a:cs typeface="한컴산뜻돋움"/>
              </a:rPr>
              <a:t>WebM</a:t>
            </a:r>
            <a:r>
              <a:rPr sz="2400" spc="190" dirty="0">
                <a:latin typeface="휴먼아미체"/>
                <a:cs typeface="휴먼아미체"/>
              </a:rPr>
              <a:t>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지원한다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930" dirty="0">
                <a:latin typeface="휴먼아미체"/>
                <a:cs typeface="휴먼아미체"/>
              </a:rPr>
              <a:t>익스플로러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브라우저에서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아래의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사이트에서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190" dirty="0">
                <a:latin typeface="한컴산뜻돋움"/>
                <a:cs typeface="한컴산뜻돋움"/>
              </a:rPr>
              <a:t>WebM</a:t>
            </a:r>
            <a:r>
              <a:rPr sz="2400" spc="190" dirty="0">
                <a:latin typeface="휴먼아미체"/>
                <a:cs typeface="휴먼아미체"/>
              </a:rPr>
              <a:t>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설치해야만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61645">
              <a:lnSpc>
                <a:spcPct val="100000"/>
              </a:lnSpc>
              <a:spcBef>
                <a:spcPts val="1155"/>
              </a:spcBef>
              <a:tabLst>
                <a:tab pos="1275080" algn="l"/>
              </a:tabLst>
            </a:pPr>
            <a:r>
              <a:rPr sz="3600" b="1" spc="-37" baseline="1157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참고</a:t>
            </a:r>
            <a:r>
              <a:rPr sz="3600" b="1" baseline="1157" dirty="0">
                <a:solidFill>
                  <a:srgbClr val="FFFFFF"/>
                </a:solidFill>
                <a:latin typeface="나눔고딕 ExtraBold"/>
                <a:cs typeface="나눔고딕 ExtraBold"/>
              </a:rPr>
              <a:t>	</a:t>
            </a:r>
            <a:r>
              <a:rPr sz="2400" spc="55" dirty="0">
                <a:solidFill>
                  <a:srgbClr val="00359E"/>
                </a:solidFill>
                <a:latin typeface="Microsoft Sans Serif"/>
                <a:cs typeface="Microsoft Sans Serif"/>
              </a:rPr>
              <a:t>https://tools.google.com/dlpage/webmmf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268B8E-4078-D825-D2C1-BCD38D6D3960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25524"/>
            <a:ext cx="233172" cy="233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2598420"/>
            <a:ext cx="233172" cy="233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3567684"/>
            <a:ext cx="233172" cy="2331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4536947"/>
            <a:ext cx="233172" cy="233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6248" y="793036"/>
            <a:ext cx="10991850" cy="579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MPEG-</a:t>
            </a:r>
            <a:r>
              <a:rPr sz="2400" b="1" spc="-50" dirty="0">
                <a:solidFill>
                  <a:srgbClr val="00AFEF"/>
                </a:solidFill>
                <a:latin typeface="한컴산뜻돋움"/>
                <a:cs typeface="한컴산뜻돋움"/>
              </a:rPr>
              <a:t>4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2840"/>
              </a:lnSpc>
              <a:spcBef>
                <a:spcPts val="1955"/>
              </a:spcBef>
            </a:pPr>
            <a:r>
              <a:rPr sz="2400" spc="-20" dirty="0">
                <a:latin typeface="한컴산뜻돋움"/>
                <a:cs typeface="한컴산뜻돋움"/>
              </a:rPr>
              <a:t>MPEG-</a:t>
            </a:r>
            <a:r>
              <a:rPr sz="2400" dirty="0">
                <a:latin typeface="한컴산뜻돋움"/>
                <a:cs typeface="한컴산뜻돋움"/>
              </a:rPr>
              <a:t>4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파트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14(MPEG-</a:t>
            </a:r>
            <a:r>
              <a:rPr sz="2400" dirty="0">
                <a:latin typeface="한컴산뜻돋움"/>
                <a:cs typeface="한컴산뜻돋움"/>
              </a:rPr>
              <a:t>4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Part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14)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또는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MP4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한컴산뜻돋움"/>
                <a:cs typeface="한컴산뜻돋움"/>
              </a:rPr>
              <a:t>(</a:t>
            </a:r>
            <a:r>
              <a:rPr sz="2400" spc="775" dirty="0">
                <a:latin typeface="휴먼아미체"/>
                <a:cs typeface="휴먼아미체"/>
              </a:rPr>
              <a:t>공식적으로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ISO/IEC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14496-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3800"/>
              </a:lnSpc>
            </a:pPr>
            <a:r>
              <a:rPr sz="2400" spc="110" dirty="0">
                <a:latin typeface="한컴산뜻돋움"/>
                <a:cs typeface="한컴산뜻돋움"/>
              </a:rPr>
              <a:t>14:2003)</a:t>
            </a:r>
            <a:r>
              <a:rPr sz="2400" spc="110" dirty="0">
                <a:latin typeface="휴먼아미체"/>
                <a:cs typeface="휴먼아미체"/>
              </a:rPr>
              <a:t>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MPEG-</a:t>
            </a:r>
            <a:r>
              <a:rPr sz="2400" spc="390" dirty="0">
                <a:latin typeface="한컴산뜻돋움"/>
                <a:cs typeface="한컴산뜻돋움"/>
              </a:rPr>
              <a:t>4</a:t>
            </a:r>
            <a:r>
              <a:rPr sz="2400" spc="390" dirty="0">
                <a:latin typeface="휴먼아미체"/>
                <a:cs typeface="휴먼아미체"/>
              </a:rPr>
              <a:t>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일부로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규정된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멀티미디어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컨테이너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포맷 </a:t>
            </a:r>
            <a:r>
              <a:rPr sz="3200" b="1" spc="210" dirty="0">
                <a:latin typeface="나눔고딕 ExtraBold"/>
                <a:cs typeface="나눔고딕 ExtraBold"/>
              </a:rPr>
              <a:t>표준</a:t>
            </a:r>
            <a:r>
              <a:rPr sz="2400" spc="210" dirty="0">
                <a:latin typeface="휴먼아미체"/>
                <a:cs typeface="휴먼아미체"/>
              </a:rPr>
              <a:t>이다</a:t>
            </a:r>
            <a:r>
              <a:rPr sz="2400" spc="2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1047750">
              <a:lnSpc>
                <a:spcPct val="100000"/>
              </a:lnSpc>
              <a:spcBef>
                <a:spcPts val="1939"/>
              </a:spcBef>
            </a:pPr>
            <a:r>
              <a:rPr sz="2400" spc="775" dirty="0">
                <a:latin typeface="휴먼아미체"/>
                <a:cs typeface="휴먼아미체"/>
              </a:rPr>
              <a:t>디지털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비디오와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디지털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오디오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스트림을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저장하는데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일반적이며 </a:t>
            </a:r>
            <a:r>
              <a:rPr sz="2400" spc="645" dirty="0">
                <a:latin typeface="휴먼아미체"/>
                <a:cs typeface="휴먼아미체"/>
              </a:rPr>
              <a:t>자막과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스틸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따위의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기타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데이터를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저장하는데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1668145">
              <a:lnSpc>
                <a:spcPct val="100000"/>
              </a:lnSpc>
              <a:spcBef>
                <a:spcPts val="1870"/>
              </a:spcBef>
            </a:pPr>
            <a:r>
              <a:rPr sz="2400" spc="685" dirty="0">
                <a:latin typeface="휴먼아미체"/>
                <a:cs typeface="휴먼아미체"/>
              </a:rPr>
              <a:t>현대의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대부분의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컨테이너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포맷과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동일하게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MPEG-</a:t>
            </a:r>
            <a:r>
              <a:rPr sz="2400" dirty="0">
                <a:latin typeface="한컴산뜻돋움"/>
                <a:cs typeface="한컴산뜻돋움"/>
              </a:rPr>
              <a:t>4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파트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345" dirty="0">
                <a:latin typeface="한컴산뜻돋움"/>
                <a:cs typeface="한컴산뜻돋움"/>
              </a:rPr>
              <a:t>14</a:t>
            </a:r>
            <a:r>
              <a:rPr sz="2400" spc="345" dirty="0">
                <a:latin typeface="휴먼아미체"/>
                <a:cs typeface="휴먼아미체"/>
              </a:rPr>
              <a:t>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60" dirty="0">
                <a:latin typeface="휴먼아미체"/>
                <a:cs typeface="휴먼아미체"/>
              </a:rPr>
              <a:t>인터넷을 </a:t>
            </a:r>
            <a:r>
              <a:rPr sz="2400" spc="844" dirty="0">
                <a:latin typeface="휴먼아미체"/>
                <a:cs typeface="휴먼아미체"/>
              </a:rPr>
              <a:t>통한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스트리밍을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지원한다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2860"/>
              </a:lnSpc>
              <a:spcBef>
                <a:spcPts val="1870"/>
              </a:spcBef>
            </a:pPr>
            <a:r>
              <a:rPr sz="2400" spc="715" dirty="0">
                <a:latin typeface="휴먼아미체"/>
                <a:cs typeface="휴먼아미체"/>
              </a:rPr>
              <a:t>파일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스트리밍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정보를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포함하기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위해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별도의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힌트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트랙이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사용된다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3340"/>
              </a:lnSpc>
            </a:pPr>
            <a:r>
              <a:rPr sz="2800" b="1" spc="-165" dirty="0">
                <a:latin typeface="나눔고딕 ExtraBold"/>
                <a:cs typeface="나눔고딕 ExtraBold"/>
              </a:rPr>
              <a:t>공식적인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기본</a:t>
            </a:r>
            <a:r>
              <a:rPr sz="2800" b="1" spc="-12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확장자는</a:t>
            </a:r>
            <a:r>
              <a:rPr sz="2800" b="1" spc="-114" dirty="0">
                <a:latin typeface="나눔고딕 ExtraBold"/>
                <a:cs typeface="나눔고딕 ExtraBold"/>
              </a:rPr>
              <a:t> </a:t>
            </a:r>
            <a:r>
              <a:rPr sz="2800" b="1" spc="180" dirty="0">
                <a:latin typeface="한컴산뜻돋움"/>
                <a:cs typeface="한컴산뜻돋움"/>
              </a:rPr>
              <a:t>.mp4</a:t>
            </a:r>
            <a:r>
              <a:rPr sz="2400" spc="180" dirty="0">
                <a:latin typeface="휴먼아미체"/>
                <a:cs typeface="휴먼아미체"/>
              </a:rPr>
              <a:t>이다</a:t>
            </a:r>
            <a:r>
              <a:rPr sz="2400" spc="1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377190" algn="just">
              <a:lnSpc>
                <a:spcPct val="100000"/>
              </a:lnSpc>
              <a:spcBef>
                <a:spcPts val="1910"/>
              </a:spcBef>
            </a:pPr>
            <a:r>
              <a:rPr sz="2400" dirty="0">
                <a:latin typeface="한컴산뜻돋움"/>
                <a:cs typeface="한컴산뜻돋움"/>
              </a:rPr>
              <a:t>MP4</a:t>
            </a:r>
            <a:r>
              <a:rPr sz="2400" spc="-160" dirty="0">
                <a:latin typeface="한컴산뜻돋움"/>
                <a:cs typeface="한컴산뜻돋움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플레이어로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광고되는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일부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장치들은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단순히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MP3</a:t>
            </a:r>
            <a:r>
              <a:rPr sz="2400" spc="-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플레이어로서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AMV</a:t>
            </a:r>
            <a:r>
              <a:rPr sz="2400" spc="60" dirty="0">
                <a:latin typeface="한컴산뜻돋움"/>
                <a:cs typeface="한컴산뜻돋움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비디오나 </a:t>
            </a:r>
            <a:r>
              <a:rPr sz="2400" spc="795" dirty="0">
                <a:latin typeface="휴먼아미체"/>
                <a:cs typeface="휴먼아미체"/>
              </a:rPr>
              <a:t>일부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기타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비디오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포맷도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재생하지만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반드시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MPEG-</a:t>
            </a:r>
            <a:r>
              <a:rPr sz="2400" dirty="0">
                <a:latin typeface="한컴산뜻돋움"/>
                <a:cs typeface="한컴산뜻돋움"/>
              </a:rPr>
              <a:t>4</a:t>
            </a:r>
            <a:r>
              <a:rPr sz="2400" spc="-35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파트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14</a:t>
            </a:r>
            <a:r>
              <a:rPr sz="2400" spc="80" dirty="0">
                <a:latin typeface="한컴산뜻돋움"/>
                <a:cs typeface="한컴산뜻돋움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포맷을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재생하는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것은 </a:t>
            </a:r>
            <a:r>
              <a:rPr sz="2400" spc="500" dirty="0">
                <a:latin typeface="휴먼아미체"/>
                <a:cs typeface="휴먼아미체"/>
              </a:rPr>
              <a:t>아니다</a:t>
            </a:r>
            <a:r>
              <a:rPr sz="2400" spc="5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5567171"/>
            <a:ext cx="233172" cy="233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247070-E943-C1F4-F244-A5E45B62F7D4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10962005" cy="246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MPEG-</a:t>
            </a:r>
            <a:r>
              <a:rPr sz="2400" b="1" spc="-50" dirty="0">
                <a:solidFill>
                  <a:srgbClr val="00AFEF"/>
                </a:solidFill>
                <a:latin typeface="한컴산뜻돋움"/>
                <a:cs typeface="한컴산뜻돋움"/>
              </a:rPr>
              <a:t>4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1955"/>
              </a:spcBef>
            </a:pPr>
            <a:r>
              <a:rPr sz="2400" spc="-20" dirty="0">
                <a:latin typeface="한컴산뜻돋움"/>
                <a:cs typeface="한컴산뜻돋움"/>
              </a:rPr>
              <a:t>MPEG-</a:t>
            </a:r>
            <a:r>
              <a:rPr sz="2400" dirty="0">
                <a:latin typeface="한컴산뜻돋움"/>
                <a:cs typeface="한컴산뜻돋움"/>
              </a:rPr>
              <a:t>4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파트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45" dirty="0">
                <a:latin typeface="한컴산뜻돋움"/>
                <a:cs typeface="한컴산뜻돋움"/>
              </a:rPr>
              <a:t>14</a:t>
            </a:r>
            <a:r>
              <a:rPr sz="2400" spc="345" dirty="0">
                <a:latin typeface="휴먼아미체"/>
                <a:cs typeface="휴먼아미체"/>
              </a:rPr>
              <a:t>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간단히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MP4</a:t>
            </a:r>
            <a:r>
              <a:rPr sz="2400" spc="254" dirty="0">
                <a:latin typeface="휴먼아미체"/>
                <a:cs typeface="휴먼아미체"/>
              </a:rPr>
              <a:t>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줄여서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사용되며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MP4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파일</a:t>
            </a:r>
            <a:r>
              <a:rPr sz="2400" spc="47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MP4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컨테이너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05" dirty="0">
                <a:latin typeface="휴먼아미체"/>
                <a:cs typeface="휴먼아미체"/>
              </a:rPr>
              <a:t>등으로 </a:t>
            </a:r>
            <a:r>
              <a:rPr sz="2400" spc="610" dirty="0">
                <a:latin typeface="휴먼아미체"/>
                <a:cs typeface="휴먼아미체"/>
              </a:rPr>
              <a:t>불린다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대한민국에서는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이와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달리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한컴산뜻돋움"/>
                <a:cs typeface="한컴산뜻돋움"/>
              </a:rPr>
              <a:t>H.264</a:t>
            </a:r>
            <a:r>
              <a:rPr sz="2400" spc="385" dirty="0">
                <a:latin typeface="휴먼아미체"/>
                <a:cs typeface="휴먼아미체"/>
              </a:rPr>
              <a:t>기반으로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인코딩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되어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휴대전화에서 </a:t>
            </a:r>
            <a:r>
              <a:rPr sz="2400" spc="765" dirty="0">
                <a:latin typeface="휴먼아미체"/>
                <a:cs typeface="휴먼아미체"/>
              </a:rPr>
              <a:t>재생가능하도록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제작한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335" dirty="0">
                <a:latin typeface="한컴산뜻돋움"/>
                <a:cs typeface="한컴산뜻돋움"/>
              </a:rPr>
              <a:t>MP4</a:t>
            </a:r>
            <a:r>
              <a:rPr sz="2400" spc="335" dirty="0">
                <a:latin typeface="휴먼아미체"/>
                <a:cs typeface="휴먼아미체"/>
              </a:rPr>
              <a:t>라고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부르기도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하며</a:t>
            </a:r>
            <a:r>
              <a:rPr sz="2400" spc="47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단순히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파일의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확장자를 </a:t>
            </a:r>
            <a:r>
              <a:rPr sz="2400" spc="740" dirty="0">
                <a:latin typeface="휴먼아미체"/>
                <a:cs typeface="휴먼아미체"/>
              </a:rPr>
              <a:t>변경하여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.mp4,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5" dirty="0">
                <a:latin typeface="한컴산뜻돋움"/>
                <a:cs typeface="한컴산뜻돋움"/>
              </a:rPr>
              <a:t>.k3g(KTF/LGT</a:t>
            </a:r>
            <a:r>
              <a:rPr sz="2400" spc="65" dirty="0">
                <a:latin typeface="휴먼아미체"/>
                <a:cs typeface="휴먼아미체"/>
              </a:rPr>
              <a:t>용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휴대전화</a:t>
            </a:r>
            <a:r>
              <a:rPr sz="2400" spc="490" dirty="0">
                <a:latin typeface="한컴산뜻돋움"/>
                <a:cs typeface="한컴산뜻돋움"/>
              </a:rPr>
              <a:t>),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110" dirty="0">
                <a:latin typeface="한컴산뜻돋움"/>
                <a:cs typeface="한컴산뜻돋움"/>
              </a:rPr>
              <a:t>.skm(SKT</a:t>
            </a:r>
            <a:r>
              <a:rPr sz="2400" spc="110" dirty="0">
                <a:latin typeface="휴먼아미체"/>
                <a:cs typeface="휴먼아미체"/>
              </a:rPr>
              <a:t>용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635" dirty="0">
                <a:latin typeface="휴먼아미체"/>
                <a:cs typeface="휴먼아미체"/>
              </a:rPr>
              <a:t>휴대전화</a:t>
            </a:r>
            <a:r>
              <a:rPr sz="2400" spc="635" dirty="0">
                <a:latin typeface="한컴산뜻돋움"/>
                <a:cs typeface="한컴산뜻돋움"/>
              </a:rPr>
              <a:t>)</a:t>
            </a:r>
            <a:r>
              <a:rPr sz="2400" spc="635" dirty="0">
                <a:latin typeface="휴먼아미체"/>
                <a:cs typeface="휴먼아미체"/>
              </a:rPr>
              <a:t>끼리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844" dirty="0">
                <a:latin typeface="휴먼아미체"/>
                <a:cs typeface="휴먼아미체"/>
              </a:rPr>
              <a:t>상호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변환할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25524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40663" y="3617976"/>
            <a:ext cx="3870960" cy="930910"/>
            <a:chOff x="740663" y="3617976"/>
            <a:chExt cx="3870960" cy="9309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677" y="4159808"/>
              <a:ext cx="1768424" cy="3888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3617976"/>
              <a:ext cx="3870959" cy="772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8" y="3817620"/>
              <a:ext cx="460235" cy="460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103" y="3698747"/>
              <a:ext cx="1530095" cy="789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3807" y="3698747"/>
              <a:ext cx="1420367" cy="789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5555" y="3698747"/>
              <a:ext cx="1103375" cy="7894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21648" y="3762137"/>
            <a:ext cx="2752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MPEG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해상도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용도</a:t>
            </a:r>
            <a:endParaRPr sz="2800">
              <a:latin typeface="나눔고딕 ExtraBold"/>
              <a:cs typeface="나눔고딕 ExtraBold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34872" y="4587345"/>
          <a:ext cx="9688830" cy="182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5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MPEG-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1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101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320x240</a:t>
                      </a:r>
                      <a:r>
                        <a:rPr sz="2400" spc="-114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740" dirty="0">
                          <a:latin typeface="휴먼아미체"/>
                          <a:cs typeface="휴먼아미체"/>
                        </a:rPr>
                        <a:t>저해상도</a:t>
                      </a:r>
                      <a:r>
                        <a:rPr sz="24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75" dirty="0">
                          <a:latin typeface="휴먼아미체"/>
                          <a:cs typeface="휴먼아미체"/>
                        </a:rPr>
                        <a:t>디지털</a:t>
                      </a:r>
                      <a:r>
                        <a:rPr sz="24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595" dirty="0">
                          <a:latin typeface="휴먼아미체"/>
                          <a:cs typeface="휴먼아미체"/>
                        </a:rPr>
                        <a:t>저장매체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MPEG-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2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101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720x480</a:t>
                      </a:r>
                      <a:r>
                        <a:rPr sz="2400" spc="-13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560" dirty="0">
                          <a:latin typeface="휴먼아미체"/>
                          <a:cs typeface="휴먼아미체"/>
                        </a:rPr>
                        <a:t>방송</a:t>
                      </a:r>
                      <a:r>
                        <a:rPr sz="2400" spc="560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400" spc="-10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600" dirty="0">
                          <a:latin typeface="휴먼아미체"/>
                          <a:cs typeface="휴먼아미체"/>
                        </a:rPr>
                        <a:t>통신</a:t>
                      </a:r>
                      <a:r>
                        <a:rPr sz="2400" spc="600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400" spc="-9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-10" dirty="0">
                          <a:latin typeface="한컴산뜻돋움"/>
                          <a:cs typeface="한컴산뜻돋움"/>
                        </a:rPr>
                        <a:t>DVD</a:t>
                      </a:r>
                      <a:r>
                        <a:rPr sz="2400" spc="-11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690" dirty="0">
                          <a:latin typeface="휴먼아미체"/>
                          <a:cs typeface="휴먼아미체"/>
                        </a:rPr>
                        <a:t>영상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MPEG-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4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101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720x480</a:t>
                      </a:r>
                      <a:r>
                        <a:rPr sz="2400" spc="-12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675" dirty="0">
                          <a:latin typeface="휴먼아미체"/>
                          <a:cs typeface="휴먼아미체"/>
                        </a:rPr>
                        <a:t>고압축</a:t>
                      </a:r>
                      <a:r>
                        <a:rPr sz="2400" spc="675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400" spc="-80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900" dirty="0">
                          <a:latin typeface="휴먼아미체"/>
                          <a:cs typeface="휴먼아미체"/>
                        </a:rPr>
                        <a:t>저노이즈</a:t>
                      </a:r>
                      <a:r>
                        <a:rPr sz="2400" spc="-44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940" dirty="0">
                          <a:latin typeface="휴먼아미체"/>
                          <a:cs typeface="휴먼아미체"/>
                        </a:rPr>
                        <a:t>기술로</a:t>
                      </a:r>
                      <a:r>
                        <a:rPr sz="24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40" dirty="0">
                          <a:latin typeface="휴먼아미체"/>
                          <a:cs typeface="휴먼아미체"/>
                        </a:rPr>
                        <a:t>웹용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MPEG-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7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1016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한컴산뜻돋움"/>
                          <a:cs typeface="한컴산뜻돋움"/>
                        </a:rPr>
                        <a:t>720x480</a:t>
                      </a:r>
                      <a:r>
                        <a:rPr sz="2400" spc="-12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400" spc="715" dirty="0">
                          <a:latin typeface="휴먼아미체"/>
                          <a:cs typeface="휴먼아미체"/>
                        </a:rPr>
                        <a:t>영상</a:t>
                      </a:r>
                      <a:r>
                        <a:rPr sz="2400" spc="-44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620" dirty="0">
                          <a:latin typeface="휴먼아미체"/>
                          <a:cs typeface="휴먼아미체"/>
                        </a:rPr>
                        <a:t>검색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4503" y="6422135"/>
            <a:ext cx="9055606" cy="307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3F2160-B396-E90F-53F1-A2B7CDEDAC2C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웹문서에서의 동영상 포맷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08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05.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나눔고딕"/>
                <a:cs typeface="나눔고딕"/>
              </a:rPr>
              <a:t>&lt;video&gt;</a:t>
            </a:r>
            <a:r>
              <a:rPr sz="2800" b="1" spc="-12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56280"/>
            <a:ext cx="5960532" cy="46017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7867" y="1462684"/>
            <a:ext cx="39649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&lt;video&gt;</a:t>
            </a:r>
            <a:r>
              <a:rPr sz="6000" b="1" spc="-45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6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태그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9987" y="3410204"/>
            <a:ext cx="776414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75"/>
              </a:lnSpc>
              <a:spcBef>
                <a:spcPts val="100"/>
              </a:spcBef>
            </a:pPr>
            <a:r>
              <a:rPr sz="3600" spc="1095" dirty="0">
                <a:latin typeface="휴먼아미체"/>
                <a:cs typeface="휴먼아미체"/>
              </a:rPr>
              <a:t>브라우저에서</a:t>
            </a:r>
            <a:endParaRPr sz="3600">
              <a:latin typeface="휴먼아미체"/>
              <a:cs typeface="휴먼아미체"/>
            </a:endParaRPr>
          </a:p>
          <a:p>
            <a:pPr marL="12700">
              <a:lnSpc>
                <a:spcPts val="5235"/>
              </a:lnSpc>
            </a:pPr>
            <a:r>
              <a:rPr sz="4400" b="1" spc="-335" dirty="0">
                <a:latin typeface="나눔고딕 ExtraBold"/>
                <a:cs typeface="나눔고딕 ExtraBold"/>
              </a:rPr>
              <a:t>플러그인의</a:t>
            </a:r>
            <a:r>
              <a:rPr sz="4400" b="1" spc="-445" dirty="0">
                <a:latin typeface="나눔고딕 ExtraBold"/>
                <a:cs typeface="나눔고딕 ExtraBold"/>
              </a:rPr>
              <a:t> </a:t>
            </a:r>
            <a:r>
              <a:rPr sz="4400" b="1" spc="-305" dirty="0">
                <a:latin typeface="나눔고딕 ExtraBold"/>
                <a:cs typeface="나눔고딕 ExtraBold"/>
              </a:rPr>
              <a:t>도움</a:t>
            </a:r>
            <a:r>
              <a:rPr sz="4400" b="1" spc="-450" dirty="0">
                <a:latin typeface="나눔고딕 ExtraBold"/>
                <a:cs typeface="나눔고딕 ExtraBold"/>
              </a:rPr>
              <a:t> </a:t>
            </a:r>
            <a:r>
              <a:rPr sz="4400" b="1" spc="-305" dirty="0">
                <a:latin typeface="나눔고딕 ExtraBold"/>
                <a:cs typeface="나눔고딕 ExtraBold"/>
              </a:rPr>
              <a:t>없이</a:t>
            </a:r>
            <a:r>
              <a:rPr sz="4400" b="1" spc="-434" dirty="0">
                <a:latin typeface="나눔고딕 ExtraBold"/>
                <a:cs typeface="나눔고딕 ExtraBold"/>
              </a:rPr>
              <a:t> </a:t>
            </a:r>
            <a:r>
              <a:rPr sz="4400" b="1" spc="-33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동영상</a:t>
            </a:r>
            <a:r>
              <a:rPr sz="4400" b="1" spc="-330" dirty="0">
                <a:latin typeface="나눔고딕 ExtraBold"/>
                <a:cs typeface="나눔고딕 ExtraBold"/>
              </a:rPr>
              <a:t>을</a:t>
            </a:r>
            <a:r>
              <a:rPr sz="4400" b="1" spc="-445" dirty="0"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latin typeface="나눔고딕 ExtraBold"/>
                <a:cs typeface="나눔고딕 ExtraBold"/>
              </a:rPr>
              <a:t>재생</a:t>
            </a:r>
            <a:endParaRPr sz="4400">
              <a:latin typeface="나눔고딕 ExtraBold"/>
              <a:cs typeface="나눔고딕 ExtraBold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969" dirty="0">
                <a:latin typeface="휴먼아미체"/>
                <a:cs typeface="휴먼아미체"/>
              </a:rPr>
              <a:t>할</a:t>
            </a:r>
            <a:r>
              <a:rPr sz="3600" spc="-865" dirty="0">
                <a:latin typeface="휴먼아미체"/>
                <a:cs typeface="휴먼아미체"/>
              </a:rPr>
              <a:t> </a:t>
            </a:r>
            <a:r>
              <a:rPr sz="3600" spc="1550" dirty="0">
                <a:latin typeface="휴먼아미체"/>
                <a:cs typeface="휴먼아미체"/>
              </a:rPr>
              <a:t>수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1360" dirty="0">
                <a:latin typeface="휴먼아미체"/>
                <a:cs typeface="휴먼아미체"/>
              </a:rPr>
              <a:t>있도록</a:t>
            </a:r>
            <a:r>
              <a:rPr sz="3600" spc="-875" dirty="0">
                <a:latin typeface="휴먼아미체"/>
                <a:cs typeface="휴먼아미체"/>
              </a:rPr>
              <a:t> </a:t>
            </a:r>
            <a:r>
              <a:rPr sz="3600" spc="1175" dirty="0">
                <a:latin typeface="휴먼아미체"/>
                <a:cs typeface="휴먼아미체"/>
              </a:rPr>
              <a:t>만들어</a:t>
            </a:r>
            <a:r>
              <a:rPr sz="3600" spc="-875" dirty="0">
                <a:latin typeface="휴먼아미체"/>
                <a:cs typeface="휴먼아미체"/>
              </a:rPr>
              <a:t> </a:t>
            </a:r>
            <a:r>
              <a:rPr sz="3600" spc="765" dirty="0">
                <a:latin typeface="휴먼아미체"/>
                <a:cs typeface="휴먼아미체"/>
              </a:rPr>
              <a:t>준다</a:t>
            </a:r>
            <a:r>
              <a:rPr sz="3600" spc="765" dirty="0">
                <a:latin typeface="한컴산뜻돋움"/>
                <a:cs typeface="한컴산뜻돋움"/>
              </a:rPr>
              <a:t>.</a:t>
            </a:r>
            <a:endParaRPr sz="36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124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445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영상보기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136" y="6541007"/>
            <a:ext cx="219455" cy="21945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75432" y="5799404"/>
            <a:ext cx="1024890" cy="1059180"/>
            <a:chOff x="2975432" y="5799404"/>
            <a:chExt cx="1024890" cy="10591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4"/>
              <a:ext cx="919010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69"/>
              <a:ext cx="519404" cy="43092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200" y="1663280"/>
            <a:ext cx="919010" cy="9062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재생하기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46582-C3E7-B206-B7F8-CC399ED73CE5}"/>
              </a:ext>
            </a:extLst>
          </p:cNvPr>
          <p:cNvSpPr txBox="1"/>
          <p:nvPr/>
        </p:nvSpPr>
        <p:spPr>
          <a:xfrm>
            <a:off x="771786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&lt;video&gt; </a:t>
            </a:r>
            <a:r>
              <a:rPr lang="ko-KR" altLang="en-US" b="1"/>
              <a:t>태그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E26CC-610B-E347-1288-E5ADECB72C3A}"/>
              </a:ext>
            </a:extLst>
          </p:cNvPr>
          <p:cNvSpPr txBox="1"/>
          <p:nvPr/>
        </p:nvSpPr>
        <p:spPr>
          <a:xfrm>
            <a:off x="771785" y="1673559"/>
            <a:ext cx="5352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웹</a:t>
            </a:r>
            <a:r>
              <a:rPr lang="en-US" altLang="ko-KR" sz="1400"/>
              <a:t> </a:t>
            </a:r>
            <a:r>
              <a:rPr lang="ko-KR" altLang="en-US" sz="1400"/>
              <a:t>문서에 비디오 파일 삽입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880E8-1FF0-EAE8-6D60-31AA960A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7" y="2151934"/>
            <a:ext cx="5528345" cy="3993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6A6453-2B45-5979-2370-B11DBB2B68C5}"/>
              </a:ext>
            </a:extLst>
          </p:cNvPr>
          <p:cNvSpPr/>
          <p:nvPr/>
        </p:nvSpPr>
        <p:spPr>
          <a:xfrm>
            <a:off x="595617" y="2982742"/>
            <a:ext cx="3954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5C351-B85D-A2C7-C31F-E1464FB7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3386557"/>
            <a:ext cx="4769420" cy="13869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A3E89F-8A91-FB1A-62B3-46F23BDFB497}"/>
              </a:ext>
            </a:extLst>
          </p:cNvPr>
          <p:cNvSpPr/>
          <p:nvPr/>
        </p:nvSpPr>
        <p:spPr>
          <a:xfrm>
            <a:off x="6668802" y="2982741"/>
            <a:ext cx="3339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="media/Painting.mp4"&gt;&lt;/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C3EF94-A1BB-8E41-9191-576EA8D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02" y="3386557"/>
            <a:ext cx="4507812" cy="15384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CE7FB6-CBED-2FB0-5B3C-8B94969FD1B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16FF4-7D6C-3244-7557-CD2C8CD7D5C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37B14-0E52-C070-5568-CA0725EE11D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0059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13092" y="2890135"/>
            <a:ext cx="2008631" cy="1055751"/>
            <a:chOff x="743712" y="1592579"/>
            <a:chExt cx="2008631" cy="1055751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636" y="1624584"/>
              <a:ext cx="1731263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712" y="2105560"/>
              <a:ext cx="2008631" cy="542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223" y="1592579"/>
              <a:ext cx="1487423" cy="676655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9205" y="2886153"/>
          <a:ext cx="7369174" cy="329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Attribute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Value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Description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545" dirty="0">
                          <a:latin typeface="휴먼아미체"/>
                          <a:cs typeface="휴먼아미체"/>
                        </a:rPr>
                        <a:t>재생할동영상의경로를설정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60" dirty="0">
                          <a:latin typeface="휴먼아미체"/>
                          <a:cs typeface="휴먼아미체"/>
                        </a:rPr>
                        <a:t>동영상을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65" dirty="0">
                          <a:latin typeface="휴먼아미체"/>
                          <a:cs typeface="휴먼아미체"/>
                        </a:rPr>
                        <a:t>재생하기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전에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10" dirty="0">
                          <a:latin typeface="휴먼아미체"/>
                          <a:cs typeface="휴먼아미체"/>
                        </a:rPr>
                        <a:t>보여줄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85" dirty="0">
                          <a:latin typeface="휴먼아미체"/>
                          <a:cs typeface="휴먼아미체"/>
                        </a:rPr>
                        <a:t>이미지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55" dirty="0">
                          <a:latin typeface="휴먼아미체"/>
                          <a:cs typeface="휴먼아미체"/>
                        </a:rPr>
                        <a:t>경로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60" dirty="0">
                          <a:latin typeface="휴먼아미체"/>
                          <a:cs typeface="휴먼아미체"/>
                        </a:rPr>
                        <a:t>동영상을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65" dirty="0">
                          <a:latin typeface="휴먼아미체"/>
                          <a:cs typeface="휴먼아미체"/>
                        </a:rPr>
                        <a:t>재생하기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84" dirty="0">
                          <a:latin typeface="휴먼아미체"/>
                          <a:cs typeface="휴먼아미체"/>
                        </a:rPr>
                        <a:t>전에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75" dirty="0">
                          <a:latin typeface="휴먼아미체"/>
                          <a:cs typeface="휴먼아미체"/>
                        </a:rPr>
                        <a:t>모두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00" dirty="0">
                          <a:latin typeface="휴먼아미체"/>
                          <a:cs typeface="휴먼아미체"/>
                        </a:rPr>
                        <a:t>불러올지를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10" dirty="0">
                          <a:latin typeface="휴먼아미체"/>
                          <a:cs typeface="휴먼아미체"/>
                        </a:rPr>
                        <a:t>동영상이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로딩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20" dirty="0">
                          <a:latin typeface="휴먼아미체"/>
                          <a:cs typeface="휴먼아미체"/>
                        </a:rPr>
                        <a:t>되자마자</a:t>
                      </a:r>
                      <a:r>
                        <a:rPr sz="18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60" dirty="0">
                          <a:latin typeface="휴먼아미체"/>
                          <a:cs typeface="휴먼아미체"/>
                        </a:rPr>
                        <a:t>재생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60" dirty="0">
                          <a:latin typeface="휴먼아미체"/>
                          <a:cs typeface="휴먼아미체"/>
                        </a:rPr>
                        <a:t>동영상을</a:t>
                      </a:r>
                      <a:r>
                        <a:rPr sz="18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35" dirty="0">
                          <a:latin typeface="휴먼아미체"/>
                          <a:cs typeface="휴먼아미체"/>
                        </a:rPr>
                        <a:t>반복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420" dirty="0">
                          <a:latin typeface="휴먼아미체"/>
                          <a:cs typeface="휴먼아미체"/>
                        </a:rPr>
                        <a:t>재생할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지를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15" dirty="0">
                          <a:latin typeface="휴먼아미체"/>
                          <a:cs typeface="휴먼아미체"/>
                        </a:rPr>
                        <a:t>동영상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385" dirty="0">
                          <a:latin typeface="휴먼아미체"/>
                          <a:cs typeface="휴먼아미체"/>
                        </a:rPr>
                        <a:t>재생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45" dirty="0">
                          <a:latin typeface="휴먼아미체"/>
                          <a:cs typeface="휴먼아미체"/>
                        </a:rPr>
                        <a:t>버튼의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80" dirty="0">
                          <a:latin typeface="휴먼아미체"/>
                          <a:cs typeface="휴먼아미체"/>
                        </a:rPr>
                        <a:t>표시</a:t>
                      </a:r>
                      <a:r>
                        <a:rPr sz="18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10" dirty="0">
                          <a:latin typeface="휴먼아미체"/>
                          <a:cs typeface="휴먼아미체"/>
                        </a:rPr>
                        <a:t>동영상의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645" dirty="0">
                          <a:latin typeface="휴먼아미체"/>
                          <a:cs typeface="휴먼아미체"/>
                        </a:rPr>
                        <a:t>너비를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610" dirty="0">
                          <a:latin typeface="휴먼아미체"/>
                          <a:cs typeface="휴먼아미체"/>
                        </a:rPr>
                        <a:t>동영상의</a:t>
                      </a:r>
                      <a:r>
                        <a:rPr sz="18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710" dirty="0">
                          <a:latin typeface="휴먼아미체"/>
                          <a:cs typeface="휴먼아미체"/>
                        </a:rPr>
                        <a:t>높이를</a:t>
                      </a:r>
                      <a:r>
                        <a:rPr sz="18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1800" spc="560" dirty="0">
                          <a:latin typeface="휴먼아미체"/>
                          <a:cs typeface="휴먼아미체"/>
                        </a:rPr>
                        <a:t>설정</a:t>
                      </a:r>
                      <a:endParaRPr sz="1800">
                        <a:latin typeface="휴먼아미체"/>
                        <a:cs typeface="휴먼아미체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5908" y="3290316"/>
            <a:ext cx="692225" cy="3209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1503" y="4401311"/>
            <a:ext cx="994841" cy="2365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3903" y="4762500"/>
            <a:ext cx="744397" cy="2719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6172" y="4762500"/>
            <a:ext cx="745928" cy="30498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239511" y="3290316"/>
            <a:ext cx="692150" cy="662940"/>
            <a:chOff x="5239511" y="3290316"/>
            <a:chExt cx="692150" cy="66294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9511" y="3290316"/>
              <a:ext cx="691996" cy="3209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9511" y="3631691"/>
              <a:ext cx="691996" cy="32097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20282" y="6403874"/>
            <a:ext cx="212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한컴산뜻돋움"/>
                <a:cs typeface="한컴산뜻돋움"/>
              </a:rPr>
              <a:t>&lt;video&gt;</a:t>
            </a:r>
            <a:r>
              <a:rPr sz="1800" spc="-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800" spc="575" dirty="0">
                <a:solidFill>
                  <a:srgbClr val="404040"/>
                </a:solidFill>
                <a:latin typeface="휴먼아미체"/>
                <a:cs typeface="휴먼아미체"/>
              </a:rPr>
              <a:t>태그의</a:t>
            </a:r>
            <a:r>
              <a:rPr sz="1800" spc="-35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1800" spc="590" dirty="0">
                <a:solidFill>
                  <a:srgbClr val="404040"/>
                </a:solidFill>
                <a:latin typeface="휴먼아미체"/>
                <a:cs typeface="휴먼아미체"/>
              </a:rPr>
              <a:t>속성값</a:t>
            </a:r>
            <a:endParaRPr sz="1800">
              <a:latin typeface="휴먼아미체"/>
              <a:cs typeface="휴먼아미체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75888" y="6166103"/>
            <a:ext cx="7100314" cy="3073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85615" y="3680459"/>
            <a:ext cx="792543" cy="24164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5615" y="4082796"/>
            <a:ext cx="792543" cy="24164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41976" y="4082796"/>
            <a:ext cx="794067" cy="2416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58155" y="4401311"/>
            <a:ext cx="994841" cy="23653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51503" y="5175503"/>
            <a:ext cx="994841" cy="2349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58155" y="5175503"/>
            <a:ext cx="994841" cy="23499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85615" y="5539740"/>
            <a:ext cx="792543" cy="24164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58155" y="5512308"/>
            <a:ext cx="794067" cy="2431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58155" y="5884164"/>
            <a:ext cx="794067" cy="24316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785615" y="5900928"/>
            <a:ext cx="792543" cy="24164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58583" y="2584459"/>
            <a:ext cx="3162300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latin typeface="나눔고딕 ExtraBold"/>
              <a:cs typeface="나눔고딕 ExtraBold"/>
            </a:endParaRPr>
          </a:p>
          <a:p>
            <a:pPr marL="662940">
              <a:lnSpc>
                <a:spcPct val="100000"/>
              </a:lnSpc>
            </a:pPr>
            <a:r>
              <a:rPr sz="24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기본형식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50" dirty="0">
              <a:latin typeface="나눔고딕 ExtraBold"/>
              <a:cs typeface="나눔고딕 ExtraBold"/>
            </a:endParaRPr>
          </a:p>
          <a:p>
            <a:pPr marL="27813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400" dirty="0">
              <a:latin typeface="한컴산뜻돋움"/>
              <a:cs typeface="한컴산뜻돋움"/>
            </a:endParaRPr>
          </a:p>
          <a:p>
            <a:pPr marL="27813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&lt;video&gt;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&lt;/video&gt;</a:t>
            </a:r>
            <a:endParaRPr sz="2400" dirty="0">
              <a:latin typeface="한컴산뜻돋움"/>
              <a:cs typeface="한컴산뜻돋움"/>
            </a:endParaRPr>
          </a:p>
          <a:p>
            <a:pPr marL="27813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3CDF3-D331-5379-75DD-DD4F9D71DC1C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D2E16F-60BF-86F0-F885-61EF09DA265E}"/>
              </a:ext>
            </a:extLst>
          </p:cNvPr>
          <p:cNvSpPr txBox="1"/>
          <p:nvPr/>
        </p:nvSpPr>
        <p:spPr>
          <a:xfrm>
            <a:off x="306648" y="10766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&lt;video&gt;</a:t>
            </a:r>
            <a:r>
              <a:rPr lang="ko-KR" altLang="en-US"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태그의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8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재생하기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60D47-F093-7C2A-EBC0-3519DC380B81}"/>
              </a:ext>
            </a:extLst>
          </p:cNvPr>
          <p:cNvSpPr txBox="1"/>
          <p:nvPr/>
        </p:nvSpPr>
        <p:spPr>
          <a:xfrm>
            <a:off x="575843" y="1278322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&lt;source&gt; </a:t>
            </a:r>
            <a:r>
              <a:rPr lang="ko-KR" altLang="en-US" b="1"/>
              <a:t>태그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4062E-11BF-4E72-4668-826E49508144}"/>
              </a:ext>
            </a:extLst>
          </p:cNvPr>
          <p:cNvSpPr txBox="1"/>
          <p:nvPr/>
        </p:nvSpPr>
        <p:spPr>
          <a:xfrm>
            <a:off x="575842" y="1760644"/>
            <a:ext cx="5352177" cy="69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사용자들의 브라우저 환경을  고려해서 최신 브라우저와 이전 브라우저에서 모두 재생할 수 있도록 여러 코덱의 파일을 함께 지정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38D61-F602-9494-F927-FF647FEE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22" y="2666356"/>
            <a:ext cx="5339331" cy="18669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2C4B54-D45E-3D0C-C81D-B5E6A9DC36B6}"/>
              </a:ext>
            </a:extLst>
          </p:cNvPr>
          <p:cNvSpPr/>
          <p:nvPr/>
        </p:nvSpPr>
        <p:spPr>
          <a:xfrm>
            <a:off x="668122" y="4843255"/>
            <a:ext cx="4426591" cy="96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="video/mp4"&gt;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="media/Painting.webm"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="video/webm"&gt;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9D88E-352A-6277-5B58-4EB695700F1D}"/>
              </a:ext>
            </a:extLst>
          </p:cNvPr>
          <p:cNvSpPr txBox="1"/>
          <p:nvPr/>
        </p:nvSpPr>
        <p:spPr>
          <a:xfrm>
            <a:off x="6607528" y="1278322"/>
            <a:ext cx="512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HTML5</a:t>
            </a:r>
            <a:r>
              <a:rPr lang="ko-KR" altLang="en-US" b="1"/>
              <a:t>를 지원하지 않는 브라우저에서는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5A38AB-71C1-E80C-4ACD-1B0586F2F9A0}"/>
              </a:ext>
            </a:extLst>
          </p:cNvPr>
          <p:cNvSpPr/>
          <p:nvPr/>
        </p:nvSpPr>
        <p:spPr>
          <a:xfrm>
            <a:off x="6607527" y="1760644"/>
            <a:ext cx="5025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HTML5 </a:t>
            </a:r>
            <a:r>
              <a:rPr lang="ko-KR" altLang="en-US" sz="1400">
                <a:latin typeface="+mn-ea"/>
              </a:rPr>
              <a:t>지원 브라우저가 필요하다는 대체 텍스트 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F2B46-E287-8672-2A35-D2AB721049A9}"/>
              </a:ext>
            </a:extLst>
          </p:cNvPr>
          <p:cNvSpPr/>
          <p:nvPr/>
        </p:nvSpPr>
        <p:spPr>
          <a:xfrm>
            <a:off x="6607528" y="3864402"/>
            <a:ext cx="5276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플래시 무비로 변환한 후 </a:t>
            </a:r>
            <a:r>
              <a:rPr lang="en-US" altLang="ko-KR" sz="1400">
                <a:latin typeface="+mn-ea"/>
              </a:rPr>
              <a:t>&lt;embed&gt; </a:t>
            </a:r>
            <a:r>
              <a:rPr lang="ko-KR" altLang="en-US" sz="1400">
                <a:latin typeface="+mn-ea"/>
              </a:rPr>
              <a:t>태그나 </a:t>
            </a:r>
            <a:r>
              <a:rPr lang="en-US" altLang="ko-KR" sz="1400">
                <a:latin typeface="+mn-ea"/>
              </a:rPr>
              <a:t>&lt;object&gt; </a:t>
            </a:r>
            <a:r>
              <a:rPr lang="ko-KR" altLang="en-US" sz="1400">
                <a:latin typeface="+mn-ea"/>
              </a:rPr>
              <a:t>태그로 삽입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E6BFEC-DC11-47C8-BB4B-F458217E3BA6}"/>
              </a:ext>
            </a:extLst>
          </p:cNvPr>
          <p:cNvSpPr/>
          <p:nvPr/>
        </p:nvSpPr>
        <p:spPr>
          <a:xfrm>
            <a:off x="6759928" y="2214852"/>
            <a:ext cx="5124276" cy="1184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=”video/mp4”&gt;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=”media/Painting.webm”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=”video/webm”&gt;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   이 영상을 보기 위해서는 </a:t>
            </a:r>
            <a:r>
              <a:rPr lang="en-US" altLang="ko-KR" sz="12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HTML5</a:t>
            </a:r>
            <a:r>
              <a:rPr lang="ko-KR" altLang="en-US" sz="12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를 지원하는 브라우저가 필요합니다</a:t>
            </a:r>
            <a:r>
              <a:rPr lang="en-US" altLang="ko-KR" sz="12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E19220-C592-6365-1723-83A129B6FF5B}"/>
              </a:ext>
            </a:extLst>
          </p:cNvPr>
          <p:cNvSpPr/>
          <p:nvPr/>
        </p:nvSpPr>
        <p:spPr>
          <a:xfrm>
            <a:off x="6607527" y="4518664"/>
            <a:ext cx="5025007" cy="140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=”video/mp4”&gt;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source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=”media/Painting.webm”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=”video/webm”&gt;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object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=”media/Painting.swf”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=”application/x-shockwave-flash”&gt;&lt;/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object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4A24EF-E6ED-02D8-F1F5-2EE08C736A6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206964-A370-7824-0C6C-F292566CF78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69D5-337E-FDA2-5491-F3172AE0263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15139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웹과 멀티미디어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03786-5593-74C8-4E63-8F7DA96C3C68}"/>
              </a:ext>
            </a:extLst>
          </p:cNvPr>
          <p:cNvSpPr txBox="1"/>
          <p:nvPr/>
        </p:nvSpPr>
        <p:spPr>
          <a:xfrm>
            <a:off x="511728" y="1191237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플러그인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0D0AF-1642-A597-1640-D2E895186584}"/>
              </a:ext>
            </a:extLst>
          </p:cNvPr>
          <p:cNvSpPr txBox="1"/>
          <p:nvPr/>
        </p:nvSpPr>
        <p:spPr>
          <a:xfrm>
            <a:off x="595616" y="1702965"/>
            <a:ext cx="907688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HTML4</a:t>
            </a:r>
            <a:r>
              <a:rPr lang="ko-KR" altLang="en-US" sz="1400"/>
              <a:t>까지는 웹 브라우저에서 멀티미디어를 직접 재생할 수 없기 때문에 플러그인 프로그램 연결해서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HTML5 </a:t>
            </a:r>
            <a:r>
              <a:rPr lang="ko-KR" altLang="en-US" sz="1400"/>
              <a:t>웹 표준 이후 웹 브라우저에서 직접 멀티미디어 재생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일부</a:t>
            </a:r>
            <a:r>
              <a:rPr lang="en-US" altLang="ko-KR" sz="1400"/>
              <a:t> </a:t>
            </a:r>
            <a:r>
              <a:rPr lang="ko-KR" altLang="en-US" sz="1400"/>
              <a:t>사이트에서는 아직도 플래시 플레이어를 사용 중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AEE9887-F778-FB5A-6A5D-1EA0336A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8" y="2835478"/>
            <a:ext cx="4585102" cy="330751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BC4154-688E-FC09-405B-C5EC89F8F7B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90A73A-4817-ECD5-87F4-FDEFB8AA3F9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332A2-39C3-C701-7F83-AF0A4414D9C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61067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5860"/>
            <a:ext cx="12091414" cy="56921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2463" y="2938920"/>
            <a:ext cx="37096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한컴산뜻돋움"/>
                <a:cs typeface="한컴산뜻돋움"/>
              </a:rPr>
              <a:t>&lt;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video</a:t>
            </a:r>
            <a:r>
              <a:rPr sz="24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controls='controls'&gt;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&lt;source</a:t>
            </a:r>
            <a:r>
              <a:rPr sz="2400" spc="-14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src='Test.mp4'&gt;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video</a:t>
            </a:r>
            <a:r>
              <a:rPr sz="2400" spc="-10" dirty="0">
                <a:latin typeface="한컴산뜻돋움"/>
                <a:cs typeface="한컴산뜻돋움"/>
              </a:rPr>
              <a:t>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463" y="5169752"/>
            <a:ext cx="5840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한컴산뜻돋움"/>
                <a:cs typeface="한컴산뜻돋움"/>
              </a:rPr>
              <a:t>&lt;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video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latin typeface="한컴산뜻돋움"/>
                <a:cs typeface="한컴산뜻돋움"/>
              </a:rPr>
              <a:t>src='Test.mp4'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controls='controls'&gt;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video</a:t>
            </a:r>
            <a:r>
              <a:rPr sz="2400" spc="-10" dirty="0">
                <a:latin typeface="한컴산뜻돋움"/>
                <a:cs typeface="한컴산뜻돋움"/>
              </a:rPr>
              <a:t>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21" y="3308338"/>
            <a:ext cx="38950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3845">
              <a:lnSpc>
                <a:spcPct val="100000"/>
              </a:lnSpc>
              <a:spcBef>
                <a:spcPts val="100"/>
              </a:spcBef>
            </a:pPr>
            <a:r>
              <a:rPr sz="2400" spc="280" dirty="0">
                <a:latin typeface="한컴산뜻돋움"/>
                <a:cs typeface="한컴산뜻돋움"/>
              </a:rPr>
              <a:t>HTML5</a:t>
            </a:r>
            <a:r>
              <a:rPr sz="2400" spc="280" dirty="0">
                <a:latin typeface="휴먼아미체"/>
                <a:cs typeface="휴먼아미체"/>
              </a:rPr>
              <a:t>에서는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위아래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표기법 </a:t>
            </a:r>
            <a:r>
              <a:rPr sz="2400" spc="1035" dirty="0">
                <a:latin typeface="휴먼아미체"/>
                <a:cs typeface="휴먼아미체"/>
              </a:rPr>
              <a:t>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동일하게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작용한다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1035" dirty="0">
                <a:latin typeface="휴먼아미체"/>
                <a:cs typeface="휴먼아미체"/>
              </a:rPr>
              <a:t>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방법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사용하기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외워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둔다</a:t>
            </a:r>
            <a:r>
              <a:rPr sz="2400" spc="53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7188" y="3427476"/>
            <a:ext cx="231647" cy="2331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0604" y="1317969"/>
            <a:ext cx="316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&lt;video&gt;</a:t>
            </a:r>
            <a:r>
              <a:rPr sz="2400" b="1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태그의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8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6FB71-E41E-99A0-4747-A70B71E9604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0" y="6473952"/>
            <a:ext cx="9668255" cy="3073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4547" y="1516500"/>
            <a:ext cx="10488295" cy="1293303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b="1" spc="-55" dirty="0" err="1">
                <a:solidFill>
                  <a:srgbClr val="4453EB"/>
                </a:solidFill>
                <a:latin typeface="나눔고딕 ExtraBold"/>
                <a:cs typeface="나눔고딕 ExtraBold"/>
              </a:rPr>
              <a:t>익스플로러</a:t>
            </a:r>
            <a:r>
              <a:rPr sz="2400" spc="-55" dirty="0">
                <a:latin typeface="한컴산뜻돋움"/>
                <a:cs typeface="한컴산뜻돋움"/>
              </a:rPr>
              <a:t>(Internet</a:t>
            </a:r>
            <a:r>
              <a:rPr sz="2400" spc="-4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Explorer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9+),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b="1" spc="-6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파이어폭스</a:t>
            </a:r>
            <a:r>
              <a:rPr sz="2400" spc="-60" dirty="0">
                <a:latin typeface="한컴산뜻돋움"/>
                <a:cs typeface="한컴산뜻돋움"/>
              </a:rPr>
              <a:t>(Firefox),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오페라</a:t>
            </a:r>
            <a:r>
              <a:rPr sz="2400" spc="-20" dirty="0">
                <a:latin typeface="한컴산뜻돋움"/>
                <a:cs typeface="한컴산뜻돋움"/>
              </a:rPr>
              <a:t>(Opera), </a:t>
            </a:r>
            <a:r>
              <a:rPr sz="2400" b="1" spc="-35" dirty="0">
                <a:solidFill>
                  <a:srgbClr val="006FC0"/>
                </a:solidFill>
                <a:latin typeface="나눔고딕 ExtraBold"/>
                <a:cs typeface="나눔고딕 ExtraBold"/>
              </a:rPr>
              <a:t>크롬</a:t>
            </a:r>
            <a:r>
              <a:rPr sz="2400" spc="-35" dirty="0">
                <a:latin typeface="한컴산뜻돋움"/>
                <a:cs typeface="한컴산뜻돋움"/>
              </a:rPr>
              <a:t>(Chrome),</a:t>
            </a:r>
            <a:r>
              <a:rPr sz="2400" spc="-50" dirty="0">
                <a:latin typeface="한컴산뜻돋움"/>
                <a:cs typeface="한컴산뜻돋움"/>
              </a:rPr>
              <a:t> </a:t>
            </a:r>
            <a:r>
              <a:rPr sz="2400" b="1" spc="13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사파리</a:t>
            </a:r>
            <a:r>
              <a:rPr sz="2400" spc="130" dirty="0">
                <a:latin typeface="한컴산뜻돋움"/>
                <a:cs typeface="한컴산뜻돋움"/>
              </a:rPr>
              <a:t>(Safari)</a:t>
            </a:r>
            <a:r>
              <a:rPr sz="2400" spc="130" dirty="0">
                <a:latin typeface="휴먼아미체"/>
                <a:cs typeface="휴먼아미체"/>
              </a:rPr>
              <a:t>에서는</a:t>
            </a:r>
            <a:r>
              <a:rPr sz="2400" spc="-400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&lt;video&gt;</a:t>
            </a:r>
            <a:r>
              <a:rPr sz="2400" spc="254" dirty="0">
                <a:latin typeface="휴먼아미체"/>
                <a:cs typeface="휴먼아미체"/>
              </a:rPr>
              <a:t>태그를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지원한다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662940">
              <a:lnSpc>
                <a:spcPct val="100000"/>
              </a:lnSpc>
            </a:pPr>
            <a:r>
              <a:rPr sz="2400" spc="520" dirty="0">
                <a:solidFill>
                  <a:srgbClr val="FB6353"/>
                </a:solidFill>
                <a:latin typeface="휴먼아미체"/>
                <a:cs typeface="휴먼아미체"/>
              </a:rPr>
              <a:t>하지만</a:t>
            </a:r>
            <a:r>
              <a:rPr sz="2400" spc="520" dirty="0">
                <a:solidFill>
                  <a:srgbClr val="FB6353"/>
                </a:solidFill>
                <a:latin typeface="한컴산뜻돋움"/>
                <a:cs typeface="한컴산뜻돋움"/>
              </a:rPr>
              <a:t>,</a:t>
            </a:r>
            <a:r>
              <a:rPr sz="2400" spc="-85" dirty="0">
                <a:solidFill>
                  <a:srgbClr val="FB6353"/>
                </a:solidFill>
                <a:latin typeface="한컴산뜻돋움"/>
                <a:cs typeface="한컴산뜻돋움"/>
              </a:rPr>
              <a:t> </a:t>
            </a:r>
            <a:r>
              <a:rPr sz="2400" spc="930" dirty="0">
                <a:solidFill>
                  <a:srgbClr val="FB6353"/>
                </a:solidFill>
                <a:latin typeface="휴먼아미체"/>
                <a:cs typeface="휴먼아미체"/>
              </a:rPr>
              <a:t>익스플로러</a:t>
            </a:r>
            <a:r>
              <a:rPr sz="2400" spc="-44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550" dirty="0">
                <a:solidFill>
                  <a:srgbClr val="FB6353"/>
                </a:solidFill>
                <a:latin typeface="한컴산뜻돋움"/>
                <a:cs typeface="한컴산뜻돋움"/>
              </a:rPr>
              <a:t>8</a:t>
            </a:r>
            <a:r>
              <a:rPr sz="2400" spc="550" dirty="0">
                <a:solidFill>
                  <a:srgbClr val="FB6353"/>
                </a:solidFill>
                <a:latin typeface="휴먼아미체"/>
                <a:cs typeface="휴먼아미체"/>
              </a:rPr>
              <a:t>버전과</a:t>
            </a:r>
            <a:r>
              <a:rPr sz="2400" spc="-44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FB6353"/>
                </a:solidFill>
                <a:latin typeface="휴먼아미체"/>
                <a:cs typeface="휴먼아미체"/>
              </a:rPr>
              <a:t>그</a:t>
            </a:r>
            <a:r>
              <a:rPr sz="2400" spc="-44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FB6353"/>
                </a:solidFill>
                <a:latin typeface="휴먼아미체"/>
                <a:cs typeface="휴먼아미체"/>
              </a:rPr>
              <a:t>이전</a:t>
            </a:r>
            <a:r>
              <a:rPr sz="2400" spc="-445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FB6353"/>
                </a:solidFill>
                <a:latin typeface="휴먼아미체"/>
                <a:cs typeface="휴먼아미체"/>
              </a:rPr>
              <a:t>버전에서는</a:t>
            </a:r>
            <a:r>
              <a:rPr sz="2400" spc="-44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254" dirty="0">
                <a:solidFill>
                  <a:srgbClr val="FB6353"/>
                </a:solidFill>
                <a:latin typeface="한컴산뜻돋움"/>
                <a:cs typeface="한컴산뜻돋움"/>
              </a:rPr>
              <a:t>&lt;video&gt;</a:t>
            </a:r>
            <a:r>
              <a:rPr sz="2400" spc="254" dirty="0">
                <a:solidFill>
                  <a:srgbClr val="FB6353"/>
                </a:solidFill>
                <a:latin typeface="휴먼아미체"/>
                <a:cs typeface="휴먼아미체"/>
              </a:rPr>
              <a:t>태그를</a:t>
            </a:r>
            <a:r>
              <a:rPr sz="2400" spc="-42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740" dirty="0">
                <a:solidFill>
                  <a:srgbClr val="FB6353"/>
                </a:solidFill>
                <a:latin typeface="휴먼아미체"/>
                <a:cs typeface="휴먼아미체"/>
              </a:rPr>
              <a:t>지원하지</a:t>
            </a:r>
            <a:r>
              <a:rPr sz="2400" spc="-440" dirty="0">
                <a:solidFill>
                  <a:srgbClr val="FB6353"/>
                </a:solidFill>
                <a:latin typeface="휴먼아미체"/>
                <a:cs typeface="휴먼아미체"/>
              </a:rPr>
              <a:t> </a:t>
            </a:r>
            <a:r>
              <a:rPr sz="2400" spc="560" dirty="0">
                <a:solidFill>
                  <a:srgbClr val="FB6353"/>
                </a:solidFill>
                <a:latin typeface="휴먼아미체"/>
                <a:cs typeface="휴먼아미체"/>
              </a:rPr>
              <a:t>않는다</a:t>
            </a:r>
            <a:r>
              <a:rPr sz="2400" spc="560" dirty="0">
                <a:solidFill>
                  <a:srgbClr val="FB6353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1792" y="3317220"/>
          <a:ext cx="10246993" cy="3148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1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Browser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7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MP4(H.265+ACC)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WebM(VP8+Vorbis)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OGV(Theora+Vorbis)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X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X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X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X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800" dirty="0">
                          <a:latin typeface="한컴산뜻돋움"/>
                          <a:cs typeface="한컴산뜻돋움"/>
                        </a:rPr>
                        <a:t>O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335631" y="3087434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1515" y="3083052"/>
            <a:ext cx="219455" cy="2194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6691" y="3825240"/>
            <a:ext cx="2320685" cy="42840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6691" y="4346447"/>
            <a:ext cx="1526880" cy="42840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691" y="4892040"/>
            <a:ext cx="1613635" cy="4284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6691" y="5413247"/>
            <a:ext cx="1318669" cy="4375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6691" y="5943600"/>
            <a:ext cx="1604959" cy="437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7FF80D-133D-CF2E-6C14-6BCBCAB546B7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84E0E-649C-14EC-45CE-ECA14150CEC1}"/>
              </a:ext>
            </a:extLst>
          </p:cNvPr>
          <p:cNvSpPr txBox="1"/>
          <p:nvPr/>
        </p:nvSpPr>
        <p:spPr>
          <a:xfrm>
            <a:off x="375557" y="10070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동영상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포맷과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브라우저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지원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8891"/>
            <a:ext cx="12091414" cy="6435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2463" y="1396951"/>
            <a:ext cx="1026604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&lt;!DOCTYPE</a:t>
            </a:r>
            <a:r>
              <a:rPr sz="2800" spc="-11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html&gt;</a:t>
            </a:r>
            <a:endParaRPr sz="28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&lt;html&gt;</a:t>
            </a:r>
            <a:endParaRPr sz="28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&lt;body&gt;</a:t>
            </a:r>
            <a:endParaRPr sz="28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&lt;video</a:t>
            </a:r>
            <a:r>
              <a:rPr sz="2800" spc="-13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width="320"</a:t>
            </a:r>
            <a:r>
              <a:rPr sz="2800" spc="-105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height="240"</a:t>
            </a:r>
            <a:r>
              <a:rPr sz="2800" spc="-105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30" dirty="0">
                <a:solidFill>
                  <a:srgbClr val="1F3863"/>
                </a:solidFill>
                <a:latin typeface="한컴산뜻돋움"/>
                <a:cs typeface="한컴산뜻돋움"/>
              </a:rPr>
              <a:t>controls</a:t>
            </a:r>
            <a:r>
              <a:rPr sz="2800" spc="-13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poster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="preview.jpg"&gt;</a:t>
            </a:r>
            <a:endParaRPr sz="28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30" dirty="0">
                <a:solidFill>
                  <a:srgbClr val="1F3863"/>
                </a:solidFill>
                <a:latin typeface="한컴산뜻돋움"/>
                <a:cs typeface="한컴산뜻돋움"/>
              </a:rPr>
              <a:t>&lt;source</a:t>
            </a:r>
            <a:r>
              <a:rPr sz="2800" spc="-14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1F3863"/>
                </a:solidFill>
                <a:latin typeface="한컴산뜻돋움"/>
                <a:cs typeface="한컴산뜻돋움"/>
              </a:rPr>
              <a:t>src="</a:t>
            </a:r>
            <a:r>
              <a:rPr sz="28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movie.mp4</a:t>
            </a:r>
            <a:r>
              <a:rPr sz="2800" spc="-20" dirty="0">
                <a:solidFill>
                  <a:srgbClr val="1F3863"/>
                </a:solidFill>
                <a:latin typeface="한컴산뜻돋움"/>
                <a:cs typeface="한컴산뜻돋움"/>
              </a:rPr>
              <a:t>"</a:t>
            </a:r>
            <a:r>
              <a:rPr sz="2800" spc="-10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type="video/mp4"&gt;</a:t>
            </a:r>
            <a:endParaRPr sz="2800" dirty="0">
              <a:latin typeface="한컴산뜻돋움"/>
              <a:cs typeface="한컴산뜻돋움"/>
            </a:endParaRPr>
          </a:p>
          <a:p>
            <a:pPr marL="92075" marR="2877185" indent="-80010">
              <a:lnSpc>
                <a:spcPct val="100000"/>
              </a:lnSpc>
            </a:pPr>
            <a:r>
              <a:rPr sz="2800" spc="-30" dirty="0">
                <a:solidFill>
                  <a:srgbClr val="1F3863"/>
                </a:solidFill>
                <a:latin typeface="한컴산뜻돋움"/>
                <a:cs typeface="한컴산뜻돋움"/>
              </a:rPr>
              <a:t>&lt;source</a:t>
            </a:r>
            <a:r>
              <a:rPr sz="2800" spc="-135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1F3863"/>
                </a:solidFill>
                <a:latin typeface="한컴산뜻돋움"/>
                <a:cs typeface="한컴산뜻돋움"/>
              </a:rPr>
              <a:t>src="</a:t>
            </a:r>
            <a:r>
              <a:rPr sz="28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movie.ogg</a:t>
            </a:r>
            <a:r>
              <a:rPr sz="2800" spc="-20" dirty="0">
                <a:solidFill>
                  <a:srgbClr val="1F3863"/>
                </a:solidFill>
                <a:latin typeface="한컴산뜻돋움"/>
                <a:cs typeface="한컴산뜻돋움"/>
              </a:rPr>
              <a:t>"</a:t>
            </a:r>
            <a:r>
              <a:rPr sz="2800" spc="-100" dirty="0">
                <a:solidFill>
                  <a:srgbClr val="1F3863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type="video/ogg"&gt; </a:t>
            </a:r>
            <a:r>
              <a:rPr sz="2800" spc="-55" dirty="0">
                <a:solidFill>
                  <a:srgbClr val="C00000"/>
                </a:solidFill>
                <a:latin typeface="한컴산뜻돋움"/>
                <a:cs typeface="한컴산뜻돋움"/>
              </a:rPr>
              <a:t>Your</a:t>
            </a:r>
            <a:r>
              <a:rPr sz="2800" spc="-13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spc="-30" dirty="0">
                <a:solidFill>
                  <a:srgbClr val="C00000"/>
                </a:solidFill>
                <a:latin typeface="한컴산뜻돋움"/>
                <a:cs typeface="한컴산뜻돋움"/>
              </a:rPr>
              <a:t>browser</a:t>
            </a:r>
            <a:r>
              <a:rPr sz="2800" spc="-145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C00000"/>
                </a:solidFill>
                <a:latin typeface="한컴산뜻돋움"/>
                <a:cs typeface="한컴산뜻돋움"/>
              </a:rPr>
              <a:t>does</a:t>
            </a:r>
            <a:r>
              <a:rPr sz="2800" spc="-15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C00000"/>
                </a:solidFill>
                <a:latin typeface="한컴산뜻돋움"/>
                <a:cs typeface="한컴산뜻돋움"/>
              </a:rPr>
              <a:t>not</a:t>
            </a:r>
            <a:r>
              <a:rPr sz="2800" spc="-155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C00000"/>
                </a:solidFill>
                <a:latin typeface="한컴산뜻돋움"/>
                <a:cs typeface="한컴산뜻돋움"/>
              </a:rPr>
              <a:t>support</a:t>
            </a:r>
            <a:r>
              <a:rPr sz="2800" spc="-13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C00000"/>
                </a:solidFill>
                <a:latin typeface="한컴산뜻돋움"/>
                <a:cs typeface="한컴산뜻돋움"/>
              </a:rPr>
              <a:t>the</a:t>
            </a:r>
            <a:r>
              <a:rPr sz="2800" spc="-16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video</a:t>
            </a:r>
            <a:r>
              <a:rPr sz="2800" spc="-145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한컴산뜻돋움"/>
                <a:cs typeface="한컴산뜻돋움"/>
              </a:rPr>
              <a:t>tag.</a:t>
            </a:r>
            <a:endParaRPr sz="2800" dirty="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&lt;/video&gt;</a:t>
            </a:r>
            <a:endParaRPr sz="2800" dirty="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&lt;/body&gt;</a:t>
            </a:r>
            <a:endParaRPr sz="2800" dirty="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2800" spc="-10" dirty="0">
                <a:solidFill>
                  <a:srgbClr val="1F3863"/>
                </a:solidFill>
                <a:latin typeface="한컴산뜻돋움"/>
                <a:cs typeface="한컴산뜻돋움"/>
              </a:rPr>
              <a:t>&lt;/html&gt;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4EDF2-41D1-7B51-3AE7-ADC0583FAF07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154" y="1009701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1787652"/>
            <a:ext cx="10585703" cy="5699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05681" y="1716312"/>
            <a:ext cx="1563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90" dirty="0">
                <a:solidFill>
                  <a:srgbClr val="3B4368"/>
                </a:solidFill>
                <a:latin typeface="휴먼모음T"/>
                <a:cs typeface="휴먼모음T"/>
              </a:rPr>
              <a:t>src</a:t>
            </a:r>
            <a:r>
              <a:rPr sz="4000" spc="-161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9055" y="1807464"/>
            <a:ext cx="10585450" cy="551815"/>
            <a:chOff x="829055" y="1807464"/>
            <a:chExt cx="10585450" cy="5518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55" y="2350008"/>
              <a:ext cx="10585373" cy="9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3063" y="1807464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7164" y="1883691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2800">
              <a:latin typeface="Arial Narrow"/>
              <a:cs typeface="Arial Narro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55" y="2537460"/>
            <a:ext cx="10585703" cy="5699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05681" y="2466809"/>
            <a:ext cx="2534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15" dirty="0">
                <a:solidFill>
                  <a:srgbClr val="3B4368"/>
                </a:solidFill>
                <a:latin typeface="휴먼모음T"/>
                <a:cs typeface="휴먼모음T"/>
              </a:rPr>
              <a:t>controls</a:t>
            </a:r>
            <a:r>
              <a:rPr sz="4000" spc="-154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9055" y="2558795"/>
            <a:ext cx="10585450" cy="550545"/>
            <a:chOff x="829055" y="2558795"/>
            <a:chExt cx="10585450" cy="5505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55" y="3099815"/>
              <a:ext cx="10585373" cy="91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93063" y="2558795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7164" y="2634189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2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9055" y="3279647"/>
            <a:ext cx="10586085" cy="571500"/>
            <a:chOff x="829055" y="3279647"/>
            <a:chExt cx="10586085" cy="5715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5" y="3279647"/>
              <a:ext cx="10585703" cy="571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93063" y="3299459"/>
              <a:ext cx="533400" cy="535305"/>
            </a:xfrm>
            <a:custGeom>
              <a:avLst/>
              <a:gdLst/>
              <a:ahLst/>
              <a:cxnLst/>
              <a:rect l="l" t="t" r="r" b="b"/>
              <a:pathLst>
                <a:path w="533400" h="535304">
                  <a:moveTo>
                    <a:pt x="266700" y="0"/>
                  </a:moveTo>
                  <a:lnTo>
                    <a:pt x="218760" y="4309"/>
                  </a:lnTo>
                  <a:lnTo>
                    <a:pt x="173639" y="16733"/>
                  </a:lnTo>
                  <a:lnTo>
                    <a:pt x="132091" y="36516"/>
                  </a:lnTo>
                  <a:lnTo>
                    <a:pt x="94868" y="62904"/>
                  </a:lnTo>
                  <a:lnTo>
                    <a:pt x="62724" y="95140"/>
                  </a:lnTo>
                  <a:lnTo>
                    <a:pt x="36412" y="132469"/>
                  </a:lnTo>
                  <a:lnTo>
                    <a:pt x="16685" y="174136"/>
                  </a:lnTo>
                  <a:lnTo>
                    <a:pt x="4296" y="219385"/>
                  </a:lnTo>
                  <a:lnTo>
                    <a:pt x="0" y="267462"/>
                  </a:lnTo>
                  <a:lnTo>
                    <a:pt x="4296" y="315538"/>
                  </a:lnTo>
                  <a:lnTo>
                    <a:pt x="16685" y="360787"/>
                  </a:lnTo>
                  <a:lnTo>
                    <a:pt x="36412" y="402454"/>
                  </a:lnTo>
                  <a:lnTo>
                    <a:pt x="62724" y="439783"/>
                  </a:lnTo>
                  <a:lnTo>
                    <a:pt x="94868" y="472019"/>
                  </a:lnTo>
                  <a:lnTo>
                    <a:pt x="132091" y="498407"/>
                  </a:lnTo>
                  <a:lnTo>
                    <a:pt x="173639" y="518190"/>
                  </a:lnTo>
                  <a:lnTo>
                    <a:pt x="218760" y="530614"/>
                  </a:lnTo>
                  <a:lnTo>
                    <a:pt x="266700" y="534924"/>
                  </a:lnTo>
                  <a:lnTo>
                    <a:pt x="314639" y="530614"/>
                  </a:lnTo>
                  <a:lnTo>
                    <a:pt x="359760" y="518190"/>
                  </a:lnTo>
                  <a:lnTo>
                    <a:pt x="401308" y="498407"/>
                  </a:lnTo>
                  <a:lnTo>
                    <a:pt x="438531" y="472019"/>
                  </a:lnTo>
                  <a:lnTo>
                    <a:pt x="470675" y="439783"/>
                  </a:lnTo>
                  <a:lnTo>
                    <a:pt x="496987" y="402454"/>
                  </a:lnTo>
                  <a:lnTo>
                    <a:pt x="516714" y="360787"/>
                  </a:lnTo>
                  <a:lnTo>
                    <a:pt x="529103" y="315538"/>
                  </a:lnTo>
                  <a:lnTo>
                    <a:pt x="533400" y="267462"/>
                  </a:lnTo>
                  <a:lnTo>
                    <a:pt x="529103" y="219385"/>
                  </a:lnTo>
                  <a:lnTo>
                    <a:pt x="516714" y="174136"/>
                  </a:lnTo>
                  <a:lnTo>
                    <a:pt x="496987" y="132469"/>
                  </a:lnTo>
                  <a:lnTo>
                    <a:pt x="470675" y="95140"/>
                  </a:lnTo>
                  <a:lnTo>
                    <a:pt x="438531" y="62904"/>
                  </a:lnTo>
                  <a:lnTo>
                    <a:pt x="401308" y="36516"/>
                  </a:lnTo>
                  <a:lnTo>
                    <a:pt x="359760" y="16733"/>
                  </a:lnTo>
                  <a:lnTo>
                    <a:pt x="314639" y="4309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7164" y="3376058"/>
            <a:ext cx="206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40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5681" y="3243184"/>
            <a:ext cx="2675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solidFill>
                  <a:srgbClr val="3B4368"/>
                </a:solidFill>
                <a:latin typeface="휴먼모음T"/>
                <a:cs typeface="휴먼모음T"/>
              </a:rPr>
              <a:t>autoplay</a:t>
            </a:r>
            <a:r>
              <a:rPr sz="4000" spc="-151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29055" y="4018788"/>
            <a:ext cx="10586085" cy="571500"/>
            <a:chOff x="829055" y="4018788"/>
            <a:chExt cx="10586085" cy="57150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5" y="4018788"/>
              <a:ext cx="10585703" cy="571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93063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7164" y="4114612"/>
            <a:ext cx="208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Arial Narrow"/>
                <a:cs typeface="Arial Narrow"/>
              </a:rPr>
              <a:t>4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5681" y="3981738"/>
            <a:ext cx="1894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solidFill>
                  <a:srgbClr val="3B4368"/>
                </a:solidFill>
                <a:latin typeface="휴먼모음T"/>
                <a:cs typeface="휴먼모음T"/>
              </a:rPr>
              <a:t>loop</a:t>
            </a:r>
            <a:r>
              <a:rPr sz="4000" spc="-156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29055" y="4756404"/>
            <a:ext cx="10586085" cy="571500"/>
            <a:chOff x="829055" y="4756404"/>
            <a:chExt cx="10586085" cy="57150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5" y="4756404"/>
              <a:ext cx="10585703" cy="5714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93063" y="477774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37164" y="4853166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5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05681" y="4720292"/>
            <a:ext cx="2179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0" dirty="0">
                <a:solidFill>
                  <a:srgbClr val="3B4368"/>
                </a:solidFill>
                <a:latin typeface="휴먼모음T"/>
                <a:cs typeface="휴먼모음T"/>
              </a:rPr>
              <a:t>poster</a:t>
            </a:r>
            <a:r>
              <a:rPr sz="4000" spc="-155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9055" y="5495544"/>
            <a:ext cx="10586085" cy="571500"/>
            <a:chOff x="829055" y="5495544"/>
            <a:chExt cx="10586085" cy="57150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5" y="5495544"/>
              <a:ext cx="10585703" cy="5714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93063" y="5515355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7164" y="5591719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6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05681" y="5458845"/>
            <a:ext cx="1833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0" dirty="0">
                <a:solidFill>
                  <a:srgbClr val="3B4368"/>
                </a:solidFill>
                <a:latin typeface="휴먼모음T"/>
                <a:cs typeface="휴먼모음T"/>
              </a:rPr>
              <a:t>type</a:t>
            </a:r>
            <a:r>
              <a:rPr sz="4000" spc="-157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5EADD9-F01F-851C-0998-9EBC87FC18A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재생하기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7AC8B-2FD7-9711-366A-2553C9A95A91}"/>
              </a:ext>
            </a:extLst>
          </p:cNvPr>
          <p:cNvSpPr txBox="1"/>
          <p:nvPr/>
        </p:nvSpPr>
        <p:spPr>
          <a:xfrm>
            <a:off x="586761" y="1136809"/>
            <a:ext cx="43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&lt;audio&gt;, &lt;video&gt; </a:t>
            </a:r>
            <a:r>
              <a:rPr lang="ko-KR" altLang="en-US" b="1"/>
              <a:t>태그의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88BD8-4436-DB4B-9771-4D625258E00E}"/>
              </a:ext>
            </a:extLst>
          </p:cNvPr>
          <p:cNvSpPr txBox="1">
            <a:spLocks/>
          </p:cNvSpPr>
          <p:nvPr/>
        </p:nvSpPr>
        <p:spPr>
          <a:xfrm>
            <a:off x="306648" y="1793321"/>
            <a:ext cx="11117262" cy="44439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/>
              <a:t>width, height </a:t>
            </a:r>
            <a:r>
              <a:rPr lang="en-US" altLang="ko-KR" sz="1400"/>
              <a:t>: </a:t>
            </a:r>
            <a:r>
              <a:rPr lang="ko-KR" altLang="en-US" sz="1400"/>
              <a:t>비디오 크기 조절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controls</a:t>
            </a:r>
            <a:r>
              <a:rPr lang="en-US" altLang="ko-KR" sz="140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미디어 파일에 컨트롤 막대 표시</a:t>
            </a:r>
            <a:r>
              <a:rPr lang="en-US" altLang="ko-KR" sz="1400" dirty="0"/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표시되는</a:t>
            </a:r>
            <a:r>
              <a:rPr lang="ko-KR" altLang="en-US" sz="1400" dirty="0"/>
              <a:t> 컨트롤 막대는 웹 브라우저마다 다르며</a:t>
            </a:r>
            <a:r>
              <a:rPr lang="en-US" altLang="ko-KR" sz="1400" dirty="0"/>
              <a:t>, </a:t>
            </a:r>
            <a:r>
              <a:rPr lang="ko-KR" altLang="en-US" sz="1400" dirty="0"/>
              <a:t>사용할 수 있는 명령도 조금씩 </a:t>
            </a:r>
            <a:r>
              <a:rPr lang="ko-KR" altLang="en-US" sz="1400"/>
              <a:t>다르다</a:t>
            </a:r>
            <a:r>
              <a:rPr lang="en-US" altLang="ko-KR" sz="1400"/>
              <a:t>.</a:t>
            </a:r>
            <a:br>
              <a:rPr lang="en-US" altLang="ko-KR" sz="1400"/>
            </a:b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3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3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3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300" dirty="0"/>
          </a:p>
          <a:p>
            <a:pPr>
              <a:lnSpc>
                <a:spcPct val="160000"/>
              </a:lnSpc>
            </a:pPr>
            <a:r>
              <a:rPr lang="en-US" altLang="ko-KR" sz="1400" b="1" dirty="0"/>
              <a:t>preload</a:t>
            </a:r>
            <a:r>
              <a:rPr lang="en-US" altLang="ko-KR" sz="1400" dirty="0"/>
              <a:t>  : </a:t>
            </a:r>
            <a:r>
              <a:rPr lang="ko-KR" altLang="en-US" sz="1400" dirty="0"/>
              <a:t>재생하기 전에 비디오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모두 </a:t>
            </a:r>
            <a:r>
              <a:rPr lang="ko-KR" altLang="en-US" sz="1400" dirty="0" err="1"/>
              <a:t>다운로드할</a:t>
            </a:r>
            <a:r>
              <a:rPr lang="ko-KR" altLang="en-US" sz="1400" dirty="0"/>
              <a:t> 것인지 또는 일부 정보만 </a:t>
            </a:r>
            <a:r>
              <a:rPr lang="ko-KR" altLang="en-US" sz="1400" dirty="0" err="1"/>
              <a:t>다운로드할</a:t>
            </a:r>
            <a:r>
              <a:rPr lang="ko-KR" altLang="en-US" sz="1400" dirty="0"/>
              <a:t> 것인지 여부를 지정한다</a:t>
            </a:r>
            <a:r>
              <a:rPr lang="en-US" altLang="ko-KR" sz="1400"/>
              <a:t>.  </a:t>
            </a:r>
          </a:p>
          <a:p>
            <a:pPr lvl="1">
              <a:lnSpc>
                <a:spcPct val="160000"/>
              </a:lnSpc>
            </a:pPr>
            <a:r>
              <a:rPr lang="en-US" altLang="ko-KR" sz="1000"/>
              <a:t>none – </a:t>
            </a:r>
            <a:r>
              <a:rPr lang="ko-KR" altLang="en-US" sz="1000"/>
              <a:t>재생 버튼을 눌러야 다운로드하기 시작  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=”none”&gt;&lt;/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/>
          </a:p>
          <a:p>
            <a:pPr lvl="1">
              <a:lnSpc>
                <a:spcPct val="160000"/>
              </a:lnSpc>
            </a:pPr>
            <a:r>
              <a:rPr lang="en-US" altLang="ko-KR" sz="1000"/>
              <a:t>metadata – </a:t>
            </a:r>
            <a:r>
              <a:rPr lang="ko-KR" altLang="en-US" sz="1000"/>
              <a:t>미디어 파일 전체를 다운로드하지 않고 메타 정보만 다운로드   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=”metadata”&gt;&lt;/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/>
          </a:p>
          <a:p>
            <a:pPr lvl="1">
              <a:lnSpc>
                <a:spcPct val="160000"/>
              </a:lnSpc>
            </a:pPr>
            <a:r>
              <a:rPr lang="en-US" altLang="ko-KR" sz="1000"/>
              <a:t>auto – </a:t>
            </a:r>
            <a:r>
              <a:rPr lang="ko-KR" altLang="en-US" sz="1000"/>
              <a:t>웹 문서를 로드할 때 미디어 파일도 모두 다운로드</a:t>
            </a:r>
            <a:r>
              <a:rPr lang="en-US" altLang="ko-KR" sz="1000"/>
              <a:t>. </a:t>
            </a:r>
            <a:r>
              <a:rPr lang="ko-KR" altLang="en-US" sz="1000"/>
              <a:t>기본값  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0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preload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=”auto”&gt;&lt;/</a:t>
            </a:r>
            <a:r>
              <a:rPr lang="en-US" altLang="ko-KR" sz="10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0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/>
          </a:p>
          <a:p>
            <a:pPr>
              <a:lnSpc>
                <a:spcPct val="160000"/>
              </a:lnSpc>
            </a:pPr>
            <a:r>
              <a:rPr lang="en-US" altLang="ko-KR" sz="1400" b="1"/>
              <a:t>muted </a:t>
            </a:r>
            <a:r>
              <a:rPr lang="en-US" altLang="ko-KR" sz="1400"/>
              <a:t>: </a:t>
            </a:r>
            <a:r>
              <a:rPr lang="ko-KR" altLang="en-US" sz="1400"/>
              <a:t>비디오를</a:t>
            </a:r>
            <a:r>
              <a:rPr lang="en-US" altLang="ko-KR" sz="1400"/>
              <a:t> </a:t>
            </a:r>
            <a:r>
              <a:rPr lang="ko-KR" altLang="en-US" sz="1400"/>
              <a:t>재생할 때 소리는 끄고 화면만 재생</a:t>
            </a:r>
            <a:r>
              <a:rPr lang="en-US" altLang="ko-KR" sz="1400"/>
              <a:t>. </a:t>
            </a:r>
            <a:r>
              <a:rPr lang="ko-KR" altLang="en-US" sz="1400"/>
              <a:t>비디오를 문서 배경으로 사용하거나 소리가 필요하지 않을 때 사용</a:t>
            </a:r>
            <a:endParaRPr lang="en-US" altLang="ko-KR" sz="1400"/>
          </a:p>
          <a:p>
            <a:pPr>
              <a:lnSpc>
                <a:spcPct val="160000"/>
              </a:lnSpc>
            </a:pPr>
            <a:r>
              <a:rPr lang="en-US" altLang="ko-KR" sz="1400" b="1"/>
              <a:t>autoplay</a:t>
            </a:r>
            <a:r>
              <a:rPr lang="en-US" altLang="ko-KR" sz="1400"/>
              <a:t> : </a:t>
            </a:r>
            <a:r>
              <a:rPr lang="ko-KR" altLang="en-US" sz="1400"/>
              <a:t>미디어</a:t>
            </a:r>
            <a:r>
              <a:rPr lang="en-US" altLang="ko-KR" sz="1400"/>
              <a:t> </a:t>
            </a:r>
            <a:r>
              <a:rPr lang="ko-KR" altLang="en-US" sz="1400"/>
              <a:t>파일을 다운로드하자마자 자동으로 재생</a:t>
            </a:r>
            <a:r>
              <a:rPr lang="en-US" altLang="ko-KR" sz="1400"/>
              <a:t>. </a:t>
            </a:r>
            <a:r>
              <a:rPr lang="ko-KR" altLang="en-US" sz="1400"/>
              <a:t>크롬 브라우저와 모바일 </a:t>
            </a:r>
            <a:r>
              <a:rPr lang="ko-KR" altLang="en-US" sz="1400" dirty="0"/>
              <a:t>기기에서는 자동 재생되지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1400" b="1" dirty="0"/>
              <a:t>loop :  </a:t>
            </a:r>
            <a:r>
              <a:rPr lang="ko-KR" altLang="en-US" sz="1400" dirty="0"/>
              <a:t>미디어 파일 반복</a:t>
            </a:r>
            <a:r>
              <a:rPr lang="en-US" altLang="ko-KR" sz="1400" dirty="0"/>
              <a:t> </a:t>
            </a:r>
            <a:r>
              <a:rPr lang="ko-KR" altLang="en-US" sz="1400" dirty="0"/>
              <a:t>재생</a:t>
            </a:r>
            <a:r>
              <a:rPr lang="en-US" altLang="ko-KR" sz="1400" dirty="0"/>
              <a:t>. </a:t>
            </a:r>
            <a:r>
              <a:rPr lang="ko-KR" altLang="en-US" sz="1400" dirty="0"/>
              <a:t>속성 값 없이 </a:t>
            </a:r>
            <a:r>
              <a:rPr lang="en-US" altLang="ko-KR" sz="1400" dirty="0"/>
              <a:t>loop </a:t>
            </a:r>
            <a:r>
              <a:rPr lang="ko-KR" altLang="en-US" sz="1400" dirty="0"/>
              <a:t>라고</a:t>
            </a:r>
            <a:r>
              <a:rPr lang="en-US" altLang="ko-KR" sz="1400" dirty="0"/>
              <a:t> </a:t>
            </a:r>
            <a:r>
              <a:rPr lang="ko-KR" altLang="en-US" sz="1400" dirty="0"/>
              <a:t>하면 </a:t>
            </a:r>
            <a:r>
              <a:rPr lang="ko-KR" altLang="en-US" sz="1400"/>
              <a:t>된다</a:t>
            </a:r>
            <a:r>
              <a:rPr lang="en-US" altLang="ko-KR" sz="140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1400" b="1"/>
              <a:t>poster</a:t>
            </a:r>
            <a:r>
              <a:rPr lang="en-US" altLang="ko-KR" sz="1400"/>
              <a:t> : </a:t>
            </a:r>
            <a:r>
              <a:rPr lang="ko-KR" altLang="en-US" sz="1400"/>
              <a:t>포스터 이미지</a:t>
            </a:r>
            <a:r>
              <a:rPr lang="en-US" altLang="ko-KR" sz="1400"/>
              <a:t>(</a:t>
            </a:r>
            <a:r>
              <a:rPr lang="ko-KR" altLang="en-US" sz="1400"/>
              <a:t>비디오를 재생할 수 없을 경우 비디오 화면 자리에 대신 표시하는 이미지</a:t>
            </a:r>
            <a:r>
              <a:rPr lang="en-US" altLang="ko-KR" sz="1400"/>
              <a:t>) </a:t>
            </a:r>
            <a:r>
              <a:rPr lang="ko-KR" altLang="en-US" sz="1400"/>
              <a:t>지정  </a:t>
            </a:r>
            <a:br>
              <a:rPr lang="en-US" altLang="ko-KR" sz="1400"/>
            </a:b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3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 </a:t>
            </a:r>
            <a:r>
              <a:rPr lang="en-US" altLang="ko-KR" sz="13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=”media/Painting.mp4” </a:t>
            </a:r>
            <a:r>
              <a:rPr lang="en-US" altLang="ko-KR" sz="13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controls poster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=”fireworks.jpg”&gt;&lt;/</a:t>
            </a:r>
            <a:r>
              <a:rPr lang="en-US" altLang="ko-KR" sz="13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3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62ED4-34F3-8123-8674-E14F161CC2C0}"/>
              </a:ext>
            </a:extLst>
          </p:cNvPr>
          <p:cNvSpPr txBox="1"/>
          <p:nvPr/>
        </p:nvSpPr>
        <p:spPr>
          <a:xfrm>
            <a:off x="8681544" y="5539692"/>
            <a:ext cx="309893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비디오를</a:t>
            </a:r>
            <a:r>
              <a:rPr lang="en-US" altLang="ko-KR" sz="1200">
                <a:solidFill>
                  <a:srgbClr val="C00000"/>
                </a:solidFill>
              </a:rPr>
              <a:t> </a:t>
            </a:r>
            <a:r>
              <a:rPr lang="ko-KR" altLang="en-US" sz="1200">
                <a:solidFill>
                  <a:srgbClr val="C00000"/>
                </a:solidFill>
              </a:rPr>
              <a:t>자동 재생하려면 </a:t>
            </a:r>
            <a:r>
              <a:rPr lang="en-US" altLang="ko-KR" sz="1200">
                <a:solidFill>
                  <a:srgbClr val="C00000"/>
                </a:solidFill>
              </a:rPr>
              <a:t>muted </a:t>
            </a:r>
            <a:r>
              <a:rPr lang="ko-KR" altLang="en-US" sz="1200">
                <a:solidFill>
                  <a:srgbClr val="C00000"/>
                </a:solidFill>
              </a:rPr>
              <a:t>속성으로</a:t>
            </a:r>
            <a:r>
              <a:rPr lang="en-US" altLang="ko-KR" sz="1200">
                <a:solidFill>
                  <a:srgbClr val="C00000"/>
                </a:solidFill>
              </a:rPr>
              <a:t> </a:t>
            </a:r>
            <a:r>
              <a:rPr lang="ko-KR" altLang="en-US" sz="1200">
                <a:solidFill>
                  <a:srgbClr val="C00000"/>
                </a:solidFill>
              </a:rPr>
              <a:t>오디오를 제거해야 함</a:t>
            </a:r>
          </a:p>
        </p:txBody>
      </p:sp>
      <p:sp>
        <p:nvSpPr>
          <p:cNvPr id="5" name="사각형 설명선 2">
            <a:extLst>
              <a:ext uri="{FF2B5EF4-FFF2-40B4-BE49-F238E27FC236}">
                <a16:creationId xmlns:a16="http://schemas.microsoft.com/office/drawing/2014/main" id="{A9A14890-E465-AE60-2EEB-165DA09B04BB}"/>
              </a:ext>
            </a:extLst>
          </p:cNvPr>
          <p:cNvSpPr/>
          <p:nvPr/>
        </p:nvSpPr>
        <p:spPr>
          <a:xfrm>
            <a:off x="8606637" y="5462220"/>
            <a:ext cx="3257725" cy="775094"/>
          </a:xfrm>
          <a:prstGeom prst="wedgeRectCallout">
            <a:avLst>
              <a:gd name="adj1" fmla="val -54000"/>
              <a:gd name="adj2" fmla="val -105702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077DE4-7008-E630-6E19-9719861D9CA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6C1457-259B-A61C-88CA-762C8363608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73577-5CA8-9FE6-70BD-26AC5C4455C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386126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08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05.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나눔고딕"/>
                <a:cs typeface="나눔고딕"/>
              </a:rPr>
              <a:t>&lt;video&gt;</a:t>
            </a:r>
            <a:r>
              <a:rPr sz="2800" b="1" spc="-12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457" y="988555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1604772"/>
            <a:ext cx="10585703" cy="5684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7054" y="1524538"/>
            <a:ext cx="1563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90" dirty="0">
                <a:solidFill>
                  <a:srgbClr val="3B4368"/>
                </a:solidFill>
                <a:latin typeface="휴먼모음T"/>
                <a:cs typeface="휴먼모음T"/>
              </a:rPr>
              <a:t>src</a:t>
            </a:r>
            <a:r>
              <a:rPr sz="4000" b="0" spc="-161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b="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5444" y="162458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5"/>
                </a:lnTo>
                <a:lnTo>
                  <a:pt x="132091" y="36412"/>
                </a:lnTo>
                <a:lnTo>
                  <a:pt x="94868" y="62724"/>
                </a:lnTo>
                <a:lnTo>
                  <a:pt x="62724" y="94868"/>
                </a:lnTo>
                <a:lnTo>
                  <a:pt x="36412" y="132091"/>
                </a:lnTo>
                <a:lnTo>
                  <a:pt x="16685" y="173639"/>
                </a:lnTo>
                <a:lnTo>
                  <a:pt x="4296" y="218760"/>
                </a:lnTo>
                <a:lnTo>
                  <a:pt x="0" y="266700"/>
                </a:lnTo>
                <a:lnTo>
                  <a:pt x="4296" y="314639"/>
                </a:lnTo>
                <a:lnTo>
                  <a:pt x="16685" y="359760"/>
                </a:lnTo>
                <a:lnTo>
                  <a:pt x="36412" y="401308"/>
                </a:lnTo>
                <a:lnTo>
                  <a:pt x="62724" y="438531"/>
                </a:lnTo>
                <a:lnTo>
                  <a:pt x="94868" y="470675"/>
                </a:lnTo>
                <a:lnTo>
                  <a:pt x="132091" y="496987"/>
                </a:lnTo>
                <a:lnTo>
                  <a:pt x="173639" y="516714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4"/>
                </a:lnTo>
                <a:lnTo>
                  <a:pt x="401308" y="496987"/>
                </a:lnTo>
                <a:lnTo>
                  <a:pt x="438531" y="470675"/>
                </a:lnTo>
                <a:lnTo>
                  <a:pt x="470675" y="438531"/>
                </a:lnTo>
                <a:lnTo>
                  <a:pt x="496987" y="401308"/>
                </a:lnTo>
                <a:lnTo>
                  <a:pt x="516714" y="359760"/>
                </a:lnTo>
                <a:lnTo>
                  <a:pt x="529103" y="314639"/>
                </a:lnTo>
                <a:lnTo>
                  <a:pt x="533400" y="266700"/>
                </a:lnTo>
                <a:lnTo>
                  <a:pt x="529103" y="218760"/>
                </a:lnTo>
                <a:lnTo>
                  <a:pt x="516714" y="173639"/>
                </a:lnTo>
                <a:lnTo>
                  <a:pt x="496987" y="132091"/>
                </a:lnTo>
                <a:lnTo>
                  <a:pt x="470675" y="94868"/>
                </a:lnTo>
                <a:lnTo>
                  <a:pt x="438531" y="62724"/>
                </a:lnTo>
                <a:lnTo>
                  <a:pt x="401308" y="36412"/>
                </a:lnTo>
                <a:lnTo>
                  <a:pt x="359760" y="16685"/>
                </a:lnTo>
                <a:lnTo>
                  <a:pt x="314639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537" y="1700545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0" dirty="0">
                <a:solidFill>
                  <a:srgbClr val="FFFFFF"/>
                </a:solidFill>
                <a:latin typeface="Arial Narrow"/>
                <a:cs typeface="Arial Narrow"/>
              </a:rPr>
              <a:t>1</a:t>
            </a:r>
            <a:endParaRPr sz="2800">
              <a:latin typeface="Arial Narrow"/>
              <a:cs typeface="Arial Narrow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39" y="2165604"/>
            <a:ext cx="10590275" cy="14813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3853" y="2284323"/>
            <a:ext cx="9337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495" dirty="0">
                <a:latin typeface="휴먼아미체"/>
                <a:cs typeface="휴먼아미체"/>
              </a:rPr>
              <a:t>재생할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동영상의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3200" b="1" spc="175" dirty="0">
                <a:latin typeface="나눔고딕 ExtraBold"/>
                <a:cs typeface="나눔고딕 ExtraBold"/>
              </a:rPr>
              <a:t>경로</a:t>
            </a:r>
            <a:r>
              <a:rPr sz="2400" spc="175" dirty="0">
                <a:latin typeface="휴먼아미체"/>
                <a:cs typeface="휴먼아미체"/>
              </a:rPr>
              <a:t>를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입력하여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동영상이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재생되도록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할때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사용되는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속성이다</a:t>
            </a:r>
            <a:r>
              <a:rPr sz="2400" spc="56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7054" y="2998189"/>
            <a:ext cx="2534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15" dirty="0">
                <a:solidFill>
                  <a:srgbClr val="3B4368"/>
                </a:solidFill>
                <a:latin typeface="휴먼모음T"/>
                <a:cs typeface="휴먼모음T"/>
              </a:rPr>
              <a:t>controls</a:t>
            </a:r>
            <a:r>
              <a:rPr sz="4000" spc="-154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5339" y="3098292"/>
            <a:ext cx="10590530" cy="2225675"/>
            <a:chOff x="815339" y="3098292"/>
            <a:chExt cx="10590530" cy="22256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39" y="3639312"/>
              <a:ext cx="10589945" cy="16844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5443" y="309829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8537" y="3174194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2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3853" y="3768641"/>
            <a:ext cx="71989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750" dirty="0">
                <a:latin typeface="휴먼아미체"/>
                <a:cs typeface="휴먼아미체"/>
              </a:rPr>
              <a:t>동영상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재생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버튼의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표시를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나타내고자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할때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사용하는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속성으로</a:t>
            </a:r>
            <a:endParaRPr sz="2400">
              <a:latin typeface="휴먼아미체"/>
              <a:cs typeface="휴먼아미체"/>
            </a:endParaRPr>
          </a:p>
          <a:p>
            <a:pPr marL="12700">
              <a:lnSpc>
                <a:spcPts val="3800"/>
              </a:lnSpc>
            </a:pPr>
            <a:r>
              <a:rPr sz="3200" b="1" spc="-235" dirty="0">
                <a:latin typeface="나눔고딕 ExtraBold"/>
                <a:cs typeface="나눔고딕 ExtraBold"/>
              </a:rPr>
              <a:t>동영상의</a:t>
            </a:r>
            <a:r>
              <a:rPr sz="3200" b="1" spc="-420" dirty="0">
                <a:latin typeface="나눔고딕 ExtraBold"/>
                <a:cs typeface="나눔고딕 ExtraBold"/>
              </a:rPr>
              <a:t> </a:t>
            </a:r>
            <a:r>
              <a:rPr sz="3200" b="1" spc="-170" dirty="0">
                <a:latin typeface="나눔고딕 ExtraBold"/>
                <a:cs typeface="나눔고딕 ExtraBold"/>
              </a:rPr>
              <a:t>하단부에</a:t>
            </a:r>
            <a:r>
              <a:rPr sz="3200" b="1" spc="50" dirty="0">
                <a:latin typeface="나눔고딕 ExtraBold"/>
                <a:cs typeface="나눔고딕 ExtraBold"/>
              </a:rPr>
              <a:t> </a:t>
            </a:r>
            <a:r>
              <a:rPr sz="3200" b="1" spc="-235" dirty="0">
                <a:latin typeface="나눔고딕 ExtraBold"/>
                <a:cs typeface="나눔고딕 ExtraBold"/>
              </a:rPr>
              <a:t>컨트롤러</a:t>
            </a:r>
            <a:r>
              <a:rPr sz="3200" b="1" spc="-425" dirty="0">
                <a:latin typeface="나눔고딕 ExtraBold"/>
                <a:cs typeface="나눔고딕 ExtraBold"/>
              </a:rPr>
              <a:t> </a:t>
            </a:r>
            <a:r>
              <a:rPr sz="3200" b="1" spc="265" dirty="0">
                <a:latin typeface="나눔고딕 ExtraBold"/>
                <a:cs typeface="나눔고딕 ExtraBold"/>
              </a:rPr>
              <a:t>창</a:t>
            </a:r>
            <a:r>
              <a:rPr sz="2400" spc="265" dirty="0">
                <a:latin typeface="휴먼아미체"/>
                <a:cs typeface="휴먼아미체"/>
              </a:rPr>
              <a:t>이</a:t>
            </a:r>
            <a:r>
              <a:rPr sz="2400" spc="-655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나타난다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400" spc="-35" dirty="0">
                <a:latin typeface="한컴산뜻돋움"/>
                <a:cs typeface="한컴산뜻돋움"/>
              </a:rPr>
              <a:t>controls</a:t>
            </a:r>
            <a:r>
              <a:rPr sz="2400" spc="-35" dirty="0">
                <a:latin typeface="휴먼아미체"/>
                <a:cs typeface="휴먼아미체"/>
              </a:rPr>
              <a:t>나</a:t>
            </a:r>
            <a:r>
              <a:rPr sz="2400" spc="-615" dirty="0">
                <a:latin typeface="휴먼아미체"/>
                <a:cs typeface="휴먼아미체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controls=“controls”</a:t>
            </a:r>
            <a:r>
              <a:rPr sz="2400" spc="-270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로</a:t>
            </a:r>
            <a:r>
              <a:rPr sz="2400" spc="-610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나타낼</a:t>
            </a:r>
            <a:r>
              <a:rPr sz="2400" spc="-61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600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휴먼아미체"/>
                <a:cs typeface="휴먼아미체"/>
              </a:rPr>
              <a:t>있다</a:t>
            </a:r>
            <a:r>
              <a:rPr sz="2400" spc="3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5455" y="5094732"/>
            <a:ext cx="5698650" cy="164439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051130" y="4857975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97795" y="4852415"/>
            <a:ext cx="219455" cy="219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BBE671-3810-F706-E674-FB57953D622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08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05.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나눔고딕"/>
                <a:cs typeface="나눔고딕"/>
              </a:rPr>
              <a:t>&lt;video&gt;</a:t>
            </a:r>
            <a:r>
              <a:rPr sz="2800" b="1" spc="-12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714" y="960107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1604772"/>
            <a:ext cx="10585703" cy="5684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7054" y="1524538"/>
            <a:ext cx="2675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 dirty="0">
                <a:solidFill>
                  <a:srgbClr val="3B4368"/>
                </a:solidFill>
                <a:latin typeface="휴먼모음T"/>
                <a:cs typeface="휴먼모음T"/>
              </a:rPr>
              <a:t>autoplay</a:t>
            </a:r>
            <a:r>
              <a:rPr sz="4000" b="0" spc="-151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b="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5339" y="1624583"/>
            <a:ext cx="10590530" cy="1912620"/>
            <a:chOff x="815339" y="1624583"/>
            <a:chExt cx="10590530" cy="19126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39" y="2165616"/>
              <a:ext cx="10589945" cy="13712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5443" y="1624583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8537" y="1700545"/>
            <a:ext cx="206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40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853" y="2284323"/>
            <a:ext cx="9478010" cy="8896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0"/>
              </a:spcBef>
            </a:pPr>
            <a:r>
              <a:rPr sz="2400" spc="735" dirty="0">
                <a:latin typeface="휴먼아미체"/>
                <a:cs typeface="휴먼아미체"/>
              </a:rPr>
              <a:t>동영상이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3200" b="1" spc="-245" dirty="0">
                <a:latin typeface="나눔고딕 ExtraBold"/>
                <a:cs typeface="나눔고딕 ExtraBold"/>
              </a:rPr>
              <a:t>로딩되자마자</a:t>
            </a:r>
            <a:r>
              <a:rPr sz="3200" b="1" spc="-395" dirty="0">
                <a:latin typeface="나눔고딕 ExtraBold"/>
                <a:cs typeface="나눔고딕 ExtraBold"/>
              </a:rPr>
              <a:t> </a:t>
            </a:r>
            <a:r>
              <a:rPr sz="3200" b="1" spc="-210" dirty="0">
                <a:latin typeface="나눔고딕 ExtraBold"/>
                <a:cs typeface="나눔고딕 ExtraBold"/>
              </a:rPr>
              <a:t>바로</a:t>
            </a:r>
            <a:r>
              <a:rPr sz="3200" b="1" spc="-385" dirty="0">
                <a:latin typeface="나눔고딕 ExtraBold"/>
                <a:cs typeface="나눔고딕 ExtraBold"/>
              </a:rPr>
              <a:t> </a:t>
            </a:r>
            <a:r>
              <a:rPr sz="3200" b="1" spc="500" dirty="0">
                <a:latin typeface="나눔고딕 ExtraBold"/>
                <a:cs typeface="나눔고딕 ExtraBold"/>
              </a:rPr>
              <a:t>재생</a:t>
            </a:r>
            <a:r>
              <a:rPr sz="2400" spc="500" dirty="0">
                <a:latin typeface="휴먼아미체"/>
                <a:cs typeface="휴먼아미체"/>
              </a:rPr>
              <a:t>되어지도록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설정할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사용하는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속성이다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autoplay</a:t>
            </a:r>
            <a:r>
              <a:rPr sz="2400" spc="-35" dirty="0">
                <a:latin typeface="휴먼아미체"/>
                <a:cs typeface="휴먼아미체"/>
              </a:rPr>
              <a:t>나</a:t>
            </a:r>
            <a:r>
              <a:rPr sz="2400" spc="-605" dirty="0">
                <a:latin typeface="휴먼아미체"/>
                <a:cs typeface="휴먼아미체"/>
              </a:rPr>
              <a:t> </a:t>
            </a:r>
            <a:r>
              <a:rPr sz="2400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autoplay=“autoplay”</a:t>
            </a:r>
            <a:r>
              <a:rPr sz="2400" spc="-24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로</a:t>
            </a:r>
            <a:r>
              <a:rPr sz="2400" spc="-610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나타낼</a:t>
            </a:r>
            <a:r>
              <a:rPr sz="2400" spc="-61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615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휴먼아미체"/>
                <a:cs typeface="휴먼아미체"/>
              </a:rPr>
              <a:t>있다</a:t>
            </a:r>
            <a:r>
              <a:rPr sz="2400" spc="3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911" y="4014216"/>
            <a:ext cx="10585703" cy="5699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97054" y="3935164"/>
            <a:ext cx="1894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4" dirty="0">
                <a:solidFill>
                  <a:srgbClr val="3B4368"/>
                </a:solidFill>
                <a:latin typeface="휴먼모음T"/>
                <a:cs typeface="휴먼모음T"/>
              </a:rPr>
              <a:t>loop</a:t>
            </a:r>
            <a:r>
              <a:rPr sz="4000" spc="-156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5339" y="4035552"/>
            <a:ext cx="10590530" cy="2113280"/>
            <a:chOff x="815339" y="4035552"/>
            <a:chExt cx="10590530" cy="21132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339" y="4576572"/>
              <a:ext cx="10589945" cy="15721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85443" y="403555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28537" y="4111171"/>
            <a:ext cx="208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60" dirty="0">
                <a:solidFill>
                  <a:srgbClr val="FFFFFF"/>
                </a:solidFill>
                <a:latin typeface="Arial Narrow"/>
                <a:cs typeface="Arial Narrow"/>
              </a:rPr>
              <a:t>4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3853" y="4694948"/>
            <a:ext cx="6898005" cy="8896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0"/>
              </a:spcBef>
            </a:pPr>
            <a:r>
              <a:rPr sz="2400" spc="800" dirty="0">
                <a:latin typeface="휴먼아미체"/>
                <a:cs typeface="휴먼아미체"/>
              </a:rPr>
              <a:t>동영상을</a:t>
            </a:r>
            <a:r>
              <a:rPr sz="2400" spc="-160" dirty="0">
                <a:latin typeface="휴먼아미체"/>
                <a:cs typeface="휴먼아미체"/>
              </a:rPr>
              <a:t> </a:t>
            </a:r>
            <a:r>
              <a:rPr sz="3200" b="1" spc="-210" dirty="0">
                <a:latin typeface="나눔고딕 ExtraBold"/>
                <a:cs typeface="나눔고딕 ExtraBold"/>
              </a:rPr>
              <a:t>반복</a:t>
            </a:r>
            <a:r>
              <a:rPr sz="3200" b="1" spc="-385" dirty="0">
                <a:latin typeface="나눔고딕 ExtraBold"/>
                <a:cs typeface="나눔고딕 ExtraBold"/>
              </a:rPr>
              <a:t> </a:t>
            </a:r>
            <a:r>
              <a:rPr sz="3200" b="1" dirty="0">
                <a:latin typeface="나눔고딕 ExtraBold"/>
                <a:cs typeface="나눔고딕 ExtraBold"/>
              </a:rPr>
              <a:t>재생</a:t>
            </a:r>
            <a:r>
              <a:rPr sz="2400" dirty="0">
                <a:latin typeface="휴먼아미체"/>
                <a:cs typeface="휴먼아미체"/>
              </a:rPr>
              <a:t>할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지를</a:t>
            </a:r>
            <a:r>
              <a:rPr sz="2400" spc="-63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설정할</a:t>
            </a:r>
            <a:r>
              <a:rPr sz="2400" spc="-63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사용하는</a:t>
            </a:r>
            <a:r>
              <a:rPr sz="2400" spc="-630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속성이다</a:t>
            </a:r>
            <a:r>
              <a:rPr sz="2400" spc="560" dirty="0">
                <a:latin typeface="한컴산뜻돋움"/>
                <a:cs typeface="한컴산뜻돋움"/>
              </a:rPr>
              <a:t>. </a:t>
            </a:r>
            <a:r>
              <a:rPr sz="2400" spc="665" dirty="0">
                <a:latin typeface="휴먼아미체"/>
                <a:cs typeface="휴먼아미체"/>
              </a:rPr>
              <a:t>지정하지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않으면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한번만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재생된다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8524F-1C5A-7D2E-4753-04D2DFBF925F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838"/>
            <a:ext cx="408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05.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나눔고딕"/>
                <a:cs typeface="나눔고딕"/>
              </a:rPr>
              <a:t>&lt;video&gt;</a:t>
            </a:r>
            <a:r>
              <a:rPr sz="2800" b="1" spc="-12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태그와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속성값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127" y="967829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911" y="1604772"/>
            <a:ext cx="10585703" cy="5684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7054" y="1524538"/>
            <a:ext cx="2179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30" dirty="0">
                <a:solidFill>
                  <a:srgbClr val="3B4368"/>
                </a:solidFill>
                <a:latin typeface="휴먼모음T"/>
                <a:cs typeface="휴먼모음T"/>
              </a:rPr>
              <a:t>poster</a:t>
            </a:r>
            <a:r>
              <a:rPr sz="4000" b="0" spc="-155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b="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5339" y="1624583"/>
            <a:ext cx="10590530" cy="1912620"/>
            <a:chOff x="815339" y="1624583"/>
            <a:chExt cx="10590530" cy="19126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39" y="2165616"/>
              <a:ext cx="10589945" cy="13712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5443" y="1624583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8537" y="1700545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5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852" y="2294990"/>
            <a:ext cx="6868795" cy="86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800" dirty="0">
                <a:latin typeface="휴먼아미체"/>
                <a:cs typeface="휴먼아미체"/>
              </a:rPr>
              <a:t>동영상을</a:t>
            </a:r>
            <a:r>
              <a:rPr sz="2400" spc="-200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재생하기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전에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보여줄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이미지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경로를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써주어</a:t>
            </a:r>
            <a:endParaRPr sz="2400">
              <a:latin typeface="휴먼아미체"/>
              <a:cs typeface="휴먼아미체"/>
            </a:endParaRPr>
          </a:p>
          <a:p>
            <a:pPr marL="12700">
              <a:lnSpc>
                <a:spcPts val="3800"/>
              </a:lnSpc>
            </a:pPr>
            <a:r>
              <a:rPr sz="3200" b="1" spc="-235" dirty="0">
                <a:latin typeface="나눔고딕 ExtraBold"/>
                <a:cs typeface="나눔고딕 ExtraBold"/>
              </a:rPr>
              <a:t>동영상의</a:t>
            </a:r>
            <a:r>
              <a:rPr sz="3200" b="1" spc="-400" dirty="0">
                <a:latin typeface="나눔고딕 ExtraBold"/>
                <a:cs typeface="나눔고딕 ExtraBold"/>
              </a:rPr>
              <a:t> </a:t>
            </a:r>
            <a:r>
              <a:rPr sz="3200" b="1" spc="-240" dirty="0">
                <a:latin typeface="나눔고딕 ExtraBold"/>
                <a:cs typeface="나눔고딕 ExtraBold"/>
              </a:rPr>
              <a:t>정지화면을</a:t>
            </a:r>
            <a:r>
              <a:rPr sz="3200" b="1" spc="-395" dirty="0">
                <a:latin typeface="나눔고딕 ExtraBold"/>
                <a:cs typeface="나눔고딕 ExtraBold"/>
              </a:rPr>
              <a:t> </a:t>
            </a:r>
            <a:r>
              <a:rPr sz="3200" b="1" spc="50" dirty="0">
                <a:latin typeface="나눔고딕 ExtraBold"/>
                <a:cs typeface="나눔고딕 ExtraBold"/>
              </a:rPr>
              <a:t>제공</a:t>
            </a:r>
            <a:r>
              <a:rPr sz="2400" spc="50" dirty="0">
                <a:latin typeface="휴먼아미체"/>
                <a:cs typeface="휴먼아미체"/>
              </a:rPr>
              <a:t>할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사용되는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속성이다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51338" y="6540017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6855" y="6534911"/>
            <a:ext cx="219455" cy="2194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25461" y="3537203"/>
            <a:ext cx="7113270" cy="3114675"/>
            <a:chOff x="1025461" y="3537203"/>
            <a:chExt cx="7113270" cy="31146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832" y="3800855"/>
              <a:ext cx="3379660" cy="25426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47259" y="3796283"/>
              <a:ext cx="3386454" cy="2551430"/>
            </a:xfrm>
            <a:custGeom>
              <a:avLst/>
              <a:gdLst/>
              <a:ahLst/>
              <a:cxnLst/>
              <a:rect l="l" t="t" r="r" b="b"/>
              <a:pathLst>
                <a:path w="3386454" h="2551429">
                  <a:moveTo>
                    <a:pt x="0" y="0"/>
                  </a:moveTo>
                  <a:lnTo>
                    <a:pt x="3386328" y="0"/>
                  </a:lnTo>
                  <a:lnTo>
                    <a:pt x="3386328" y="2551176"/>
                  </a:lnTo>
                  <a:lnTo>
                    <a:pt x="0" y="25511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796" y="3800855"/>
              <a:ext cx="3378136" cy="25426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0224" y="3796283"/>
              <a:ext cx="3385185" cy="2551430"/>
            </a:xfrm>
            <a:custGeom>
              <a:avLst/>
              <a:gdLst/>
              <a:ahLst/>
              <a:cxnLst/>
              <a:rect l="l" t="t" r="r" b="b"/>
              <a:pathLst>
                <a:path w="3385185" h="2551429">
                  <a:moveTo>
                    <a:pt x="0" y="0"/>
                  </a:moveTo>
                  <a:lnTo>
                    <a:pt x="3384804" y="0"/>
                  </a:lnTo>
                  <a:lnTo>
                    <a:pt x="3384804" y="2551176"/>
                  </a:lnTo>
                  <a:lnTo>
                    <a:pt x="0" y="25511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96" y="6344411"/>
              <a:ext cx="2936747" cy="3073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363468" y="4703063"/>
              <a:ext cx="1018540" cy="935990"/>
            </a:xfrm>
            <a:custGeom>
              <a:avLst/>
              <a:gdLst/>
              <a:ahLst/>
              <a:cxnLst/>
              <a:rect l="l" t="t" r="r" b="b"/>
              <a:pathLst>
                <a:path w="1018539" h="935989">
                  <a:moveTo>
                    <a:pt x="1018032" y="0"/>
                  </a:moveTo>
                  <a:lnTo>
                    <a:pt x="0" y="0"/>
                  </a:lnTo>
                  <a:lnTo>
                    <a:pt x="0" y="935736"/>
                  </a:lnTo>
                  <a:lnTo>
                    <a:pt x="1018032" y="935736"/>
                  </a:lnTo>
                  <a:lnTo>
                    <a:pt x="1018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6814" y="4276123"/>
              <a:ext cx="3659809" cy="18472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81047" y="5314068"/>
              <a:ext cx="2113280" cy="932815"/>
            </a:xfrm>
            <a:custGeom>
              <a:avLst/>
              <a:gdLst/>
              <a:ahLst/>
              <a:cxnLst/>
              <a:rect l="l" t="t" r="r" b="b"/>
              <a:pathLst>
                <a:path w="2113279" h="932814">
                  <a:moveTo>
                    <a:pt x="2010841" y="0"/>
                  </a:moveTo>
                  <a:lnTo>
                    <a:pt x="1227010" y="788911"/>
                  </a:lnTo>
                  <a:lnTo>
                    <a:pt x="1225511" y="327088"/>
                  </a:lnTo>
                  <a:lnTo>
                    <a:pt x="0" y="331038"/>
                  </a:lnTo>
                  <a:lnTo>
                    <a:pt x="1138923" y="474433"/>
                  </a:lnTo>
                  <a:lnTo>
                    <a:pt x="1081227" y="932637"/>
                  </a:lnTo>
                  <a:lnTo>
                    <a:pt x="2113013" y="131610"/>
                  </a:lnTo>
                  <a:lnTo>
                    <a:pt x="201084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4540" y="3537203"/>
              <a:ext cx="1388745" cy="462280"/>
            </a:xfrm>
            <a:custGeom>
              <a:avLst/>
              <a:gdLst/>
              <a:ahLst/>
              <a:cxnLst/>
              <a:rect l="l" t="t" r="r" b="b"/>
              <a:pathLst>
                <a:path w="1388745" h="462279">
                  <a:moveTo>
                    <a:pt x="1157478" y="0"/>
                  </a:moveTo>
                  <a:lnTo>
                    <a:pt x="230886" y="0"/>
                  </a:lnTo>
                  <a:lnTo>
                    <a:pt x="184352" y="4690"/>
                  </a:lnTo>
                  <a:lnTo>
                    <a:pt x="141012" y="18143"/>
                  </a:lnTo>
                  <a:lnTo>
                    <a:pt x="101792" y="39430"/>
                  </a:lnTo>
                  <a:lnTo>
                    <a:pt x="67622" y="67622"/>
                  </a:lnTo>
                  <a:lnTo>
                    <a:pt x="39430" y="101792"/>
                  </a:lnTo>
                  <a:lnTo>
                    <a:pt x="18143" y="141012"/>
                  </a:lnTo>
                  <a:lnTo>
                    <a:pt x="4690" y="184352"/>
                  </a:lnTo>
                  <a:lnTo>
                    <a:pt x="0" y="230886"/>
                  </a:lnTo>
                  <a:lnTo>
                    <a:pt x="4690" y="277419"/>
                  </a:lnTo>
                  <a:lnTo>
                    <a:pt x="18143" y="320759"/>
                  </a:lnTo>
                  <a:lnTo>
                    <a:pt x="39430" y="359979"/>
                  </a:lnTo>
                  <a:lnTo>
                    <a:pt x="67622" y="394149"/>
                  </a:lnTo>
                  <a:lnTo>
                    <a:pt x="101792" y="422341"/>
                  </a:lnTo>
                  <a:lnTo>
                    <a:pt x="141012" y="443628"/>
                  </a:lnTo>
                  <a:lnTo>
                    <a:pt x="184352" y="457081"/>
                  </a:lnTo>
                  <a:lnTo>
                    <a:pt x="230886" y="461772"/>
                  </a:lnTo>
                  <a:lnTo>
                    <a:pt x="1157478" y="461772"/>
                  </a:lnTo>
                  <a:lnTo>
                    <a:pt x="1204011" y="457081"/>
                  </a:lnTo>
                  <a:lnTo>
                    <a:pt x="1247351" y="443628"/>
                  </a:lnTo>
                  <a:lnTo>
                    <a:pt x="1286571" y="422341"/>
                  </a:lnTo>
                  <a:lnTo>
                    <a:pt x="1320741" y="394149"/>
                  </a:lnTo>
                  <a:lnTo>
                    <a:pt x="1348933" y="359979"/>
                  </a:lnTo>
                  <a:lnTo>
                    <a:pt x="1370220" y="320759"/>
                  </a:lnTo>
                  <a:lnTo>
                    <a:pt x="1383673" y="277419"/>
                  </a:lnTo>
                  <a:lnTo>
                    <a:pt x="1388364" y="230886"/>
                  </a:lnTo>
                  <a:lnTo>
                    <a:pt x="1383673" y="184352"/>
                  </a:lnTo>
                  <a:lnTo>
                    <a:pt x="1370220" y="141012"/>
                  </a:lnTo>
                  <a:lnTo>
                    <a:pt x="1348933" y="101792"/>
                  </a:lnTo>
                  <a:lnTo>
                    <a:pt x="1320741" y="67622"/>
                  </a:lnTo>
                  <a:lnTo>
                    <a:pt x="1286571" y="39430"/>
                  </a:lnTo>
                  <a:lnTo>
                    <a:pt x="1247351" y="18143"/>
                  </a:lnTo>
                  <a:lnTo>
                    <a:pt x="1204011" y="4690"/>
                  </a:lnTo>
                  <a:lnTo>
                    <a:pt x="115747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261703" y="3573928"/>
            <a:ext cx="9340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10" dirty="0">
                <a:solidFill>
                  <a:srgbClr val="FFFFFF"/>
                </a:solidFill>
                <a:latin typeface="휴먼아미체"/>
                <a:cs typeface="휴먼아미체"/>
              </a:rPr>
              <a:t>정지화면</a:t>
            </a:r>
            <a:endParaRPr sz="2000">
              <a:latin typeface="휴먼아미체"/>
              <a:cs typeface="휴먼아미체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75020" y="3592067"/>
            <a:ext cx="1388745" cy="462280"/>
          </a:xfrm>
          <a:custGeom>
            <a:avLst/>
            <a:gdLst/>
            <a:ahLst/>
            <a:cxnLst/>
            <a:rect l="l" t="t" r="r" b="b"/>
            <a:pathLst>
              <a:path w="1388745" h="462279">
                <a:moveTo>
                  <a:pt x="1157478" y="0"/>
                </a:moveTo>
                <a:lnTo>
                  <a:pt x="230886" y="0"/>
                </a:lnTo>
                <a:lnTo>
                  <a:pt x="184352" y="4690"/>
                </a:lnTo>
                <a:lnTo>
                  <a:pt x="141012" y="18143"/>
                </a:lnTo>
                <a:lnTo>
                  <a:pt x="101792" y="39430"/>
                </a:lnTo>
                <a:lnTo>
                  <a:pt x="67622" y="67622"/>
                </a:lnTo>
                <a:lnTo>
                  <a:pt x="39430" y="101792"/>
                </a:lnTo>
                <a:lnTo>
                  <a:pt x="18143" y="141012"/>
                </a:lnTo>
                <a:lnTo>
                  <a:pt x="4690" y="184352"/>
                </a:lnTo>
                <a:lnTo>
                  <a:pt x="0" y="230885"/>
                </a:lnTo>
                <a:lnTo>
                  <a:pt x="4690" y="277419"/>
                </a:lnTo>
                <a:lnTo>
                  <a:pt x="18143" y="320759"/>
                </a:lnTo>
                <a:lnTo>
                  <a:pt x="39430" y="359979"/>
                </a:lnTo>
                <a:lnTo>
                  <a:pt x="67622" y="394149"/>
                </a:lnTo>
                <a:lnTo>
                  <a:pt x="101792" y="422341"/>
                </a:lnTo>
                <a:lnTo>
                  <a:pt x="141012" y="443628"/>
                </a:lnTo>
                <a:lnTo>
                  <a:pt x="184352" y="457081"/>
                </a:lnTo>
                <a:lnTo>
                  <a:pt x="230886" y="461771"/>
                </a:lnTo>
                <a:lnTo>
                  <a:pt x="1157478" y="461771"/>
                </a:lnTo>
                <a:lnTo>
                  <a:pt x="1204011" y="457081"/>
                </a:lnTo>
                <a:lnTo>
                  <a:pt x="1247351" y="443628"/>
                </a:lnTo>
                <a:lnTo>
                  <a:pt x="1286571" y="422341"/>
                </a:lnTo>
                <a:lnTo>
                  <a:pt x="1320741" y="394149"/>
                </a:lnTo>
                <a:lnTo>
                  <a:pt x="1348933" y="359979"/>
                </a:lnTo>
                <a:lnTo>
                  <a:pt x="1370220" y="320759"/>
                </a:lnTo>
                <a:lnTo>
                  <a:pt x="1383673" y="277419"/>
                </a:lnTo>
                <a:lnTo>
                  <a:pt x="1388364" y="230885"/>
                </a:lnTo>
                <a:lnTo>
                  <a:pt x="1383673" y="184352"/>
                </a:lnTo>
                <a:lnTo>
                  <a:pt x="1370220" y="141012"/>
                </a:lnTo>
                <a:lnTo>
                  <a:pt x="1348933" y="101792"/>
                </a:lnTo>
                <a:lnTo>
                  <a:pt x="1320741" y="67622"/>
                </a:lnTo>
                <a:lnTo>
                  <a:pt x="1286571" y="39430"/>
                </a:lnTo>
                <a:lnTo>
                  <a:pt x="1247351" y="18143"/>
                </a:lnTo>
                <a:lnTo>
                  <a:pt x="1204011" y="4690"/>
                </a:lnTo>
                <a:lnTo>
                  <a:pt x="115747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01262" y="3628252"/>
            <a:ext cx="934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95" dirty="0">
                <a:solidFill>
                  <a:srgbClr val="FFFFFF"/>
                </a:solidFill>
                <a:latin typeface="휴먼아미체"/>
                <a:cs typeface="휴먼아미체"/>
              </a:rPr>
              <a:t>재생화면</a:t>
            </a:r>
            <a:endParaRPr sz="2000">
              <a:latin typeface="휴먼아미체"/>
              <a:cs typeface="휴먼아미체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81955" y="6344411"/>
            <a:ext cx="2935223" cy="3073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4FD578-8FBC-0B1E-1154-8D818E4259E9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6601" y="994059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601" y="1775966"/>
            <a:ext cx="10585703" cy="5684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63744" y="1695732"/>
            <a:ext cx="1833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0" dirty="0">
                <a:solidFill>
                  <a:srgbClr val="3B4368"/>
                </a:solidFill>
                <a:latin typeface="휴먼모음T"/>
                <a:cs typeface="휴먼모음T"/>
              </a:rPr>
              <a:t>type</a:t>
            </a:r>
            <a:r>
              <a:rPr sz="4000" spc="-157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000" spc="1405" dirty="0">
                <a:solidFill>
                  <a:srgbClr val="3B4368"/>
                </a:solidFill>
                <a:latin typeface="휴먼아미체"/>
                <a:cs typeface="휴먼아미체"/>
              </a:rPr>
              <a:t>속성</a:t>
            </a:r>
            <a:endParaRPr sz="4000">
              <a:latin typeface="휴먼아미체"/>
              <a:cs typeface="휴먼아미체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2029" y="1795777"/>
            <a:ext cx="10590530" cy="1912620"/>
            <a:chOff x="815339" y="1624583"/>
            <a:chExt cx="10590530" cy="19126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39" y="2165616"/>
              <a:ext cx="10589945" cy="13712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5443" y="1624583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5227" y="1871739"/>
            <a:ext cx="203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20" dirty="0">
                <a:solidFill>
                  <a:srgbClr val="FFFFFF"/>
                </a:solidFill>
                <a:latin typeface="Arial Narrow"/>
                <a:cs typeface="Arial Narrow"/>
              </a:rPr>
              <a:t>6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543" y="2466184"/>
            <a:ext cx="9436735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속성은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입력하지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않아도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상관은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없지만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입력하지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않으면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브라우저가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해당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파일을 </a:t>
            </a:r>
            <a:r>
              <a:rPr sz="2400" spc="750" dirty="0">
                <a:latin typeface="휴먼아미체"/>
                <a:cs typeface="휴먼아미체"/>
              </a:rPr>
              <a:t>로딩한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후</a:t>
            </a:r>
            <a:r>
              <a:rPr sz="2400" spc="465" dirty="0">
                <a:latin typeface="한컴산뜻돋움"/>
                <a:cs typeface="한컴산뜻돋움"/>
              </a:rPr>
              <a:t>,</a:t>
            </a:r>
            <a:r>
              <a:rPr sz="2400" spc="-295" dirty="0">
                <a:latin typeface="한컴산뜻돋움"/>
                <a:cs typeface="한컴산뜻돋움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재생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가능한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파일인지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확인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절차를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거치므로</a:t>
            </a:r>
            <a:r>
              <a:rPr sz="2400" spc="-66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트래픽이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낭비된다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630" dirty="0">
                <a:latin typeface="휴먼아미체"/>
                <a:cs typeface="휴먼아미체"/>
              </a:rPr>
              <a:t>따라서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-70" dirty="0">
                <a:latin typeface="한컴산뜻돋움"/>
                <a:cs typeface="한컴산뜻돋움"/>
              </a:rPr>
              <a:t>TYPE</a:t>
            </a:r>
            <a:r>
              <a:rPr sz="2400" spc="-305" dirty="0">
                <a:latin typeface="한컴산뜻돋움"/>
                <a:cs typeface="한컴산뜻돋움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속성을</a:t>
            </a:r>
            <a:r>
              <a:rPr sz="2400" spc="-6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지정하는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것이</a:t>
            </a:r>
            <a:r>
              <a:rPr sz="2400" spc="-645" dirty="0">
                <a:latin typeface="휴먼아미체"/>
                <a:cs typeface="휴먼아미체"/>
              </a:rPr>
              <a:t> </a:t>
            </a:r>
            <a:r>
              <a:rPr sz="2400" spc="470" dirty="0">
                <a:latin typeface="휴먼아미체"/>
                <a:cs typeface="휴먼아미체"/>
              </a:rPr>
              <a:t>바람직하다</a:t>
            </a:r>
            <a:r>
              <a:rPr sz="2400" spc="47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한컴산뜻돋움"/>
              <a:cs typeface="한컴산뜻돋움"/>
            </a:endParaRPr>
          </a:p>
          <a:p>
            <a:pPr marR="260985" algn="ctr">
              <a:lnSpc>
                <a:spcPct val="100000"/>
              </a:lnSpc>
            </a:pPr>
            <a:r>
              <a:rPr sz="2400" b="1" dirty="0">
                <a:solidFill>
                  <a:srgbClr val="2E5496"/>
                </a:solidFill>
                <a:latin typeface="한컴산뜻돋움"/>
                <a:cs typeface="한컴산뜻돋움"/>
              </a:rPr>
              <a:t>type="video/mp4"</a:t>
            </a:r>
            <a:r>
              <a:rPr sz="2400" b="1" spc="-114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type="video/ogg"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C9215-283E-AECF-7606-29852B91FD6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795528"/>
            <a:ext cx="12091670" cy="6062980"/>
            <a:chOff x="0" y="795528"/>
            <a:chExt cx="12091670" cy="6062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5528"/>
              <a:ext cx="12091414" cy="60624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8" y="1935480"/>
              <a:ext cx="233172" cy="231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1305" y="1924960"/>
            <a:ext cx="9977120" cy="38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한컴산뜻돋움"/>
                <a:cs typeface="한컴산뜻돋움"/>
              </a:rPr>
              <a:t>&lt;video&gt;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태그와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&lt;/video&gt;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사이의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텍스트</a:t>
            </a:r>
            <a:endParaRPr sz="2400" dirty="0">
              <a:latin typeface="휴먼아미체"/>
              <a:cs typeface="휴먼아미체"/>
            </a:endParaRPr>
          </a:p>
          <a:p>
            <a:pPr marL="662940" marR="5080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텍스트는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사용자의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브라우저가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비디오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태그를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지원하지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않을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나타나도록 </a:t>
            </a:r>
            <a:r>
              <a:rPr sz="2400" spc="819" dirty="0">
                <a:latin typeface="휴먼아미체"/>
                <a:cs typeface="휴먼아미체"/>
              </a:rPr>
              <a:t>만들어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동영상이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재생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이유를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확인할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있도록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만들어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주기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때문에 </a:t>
            </a:r>
            <a:r>
              <a:rPr sz="2400" spc="819" dirty="0">
                <a:latin typeface="휴먼아미체"/>
                <a:cs typeface="휴먼아미체"/>
              </a:rPr>
              <a:t>반드시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삽입해야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하는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80" dirty="0">
                <a:latin typeface="휴먼아미체"/>
                <a:cs typeface="휴먼아미체"/>
              </a:rPr>
              <a:t>문구이다</a:t>
            </a:r>
            <a:r>
              <a:rPr sz="2400" spc="6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950" dirty="0">
              <a:latin typeface="한컴산뜻돋움"/>
              <a:cs typeface="한컴산뜻돋움"/>
            </a:endParaRPr>
          </a:p>
          <a:p>
            <a:pPr marL="1359535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2E5496"/>
                </a:solidFill>
                <a:latin typeface="한컴산뜻돋움"/>
                <a:cs typeface="한컴산뜻돋움"/>
              </a:rPr>
              <a:t>&lt;video</a:t>
            </a:r>
            <a:r>
              <a:rPr sz="2400" b="1" spc="-114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controls&gt;</a:t>
            </a:r>
            <a:endParaRPr sz="2400" dirty="0">
              <a:latin typeface="한컴산뜻돋움"/>
              <a:cs typeface="한컴산뜻돋움"/>
            </a:endParaRPr>
          </a:p>
          <a:p>
            <a:pPr marL="1359535">
              <a:lnSpc>
                <a:spcPct val="100000"/>
              </a:lnSpc>
            </a:pP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&lt;source</a:t>
            </a:r>
            <a:r>
              <a:rPr sz="2400" b="1" spc="-95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src="movie.mp4"</a:t>
            </a:r>
            <a:r>
              <a:rPr sz="2400" b="1" spc="-110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type="video/mp4"&gt;</a:t>
            </a:r>
            <a:endParaRPr sz="2400" dirty="0">
              <a:latin typeface="한컴산뜻돋움"/>
              <a:cs typeface="한컴산뜻돋움"/>
            </a:endParaRPr>
          </a:p>
          <a:p>
            <a:pPr marL="1359535">
              <a:lnSpc>
                <a:spcPct val="100000"/>
              </a:lnSpc>
            </a:pP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&lt;source</a:t>
            </a:r>
            <a:r>
              <a:rPr sz="2400" b="1" spc="-95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src="movie.ogg"</a:t>
            </a:r>
            <a:r>
              <a:rPr sz="2400" b="1" spc="-100" dirty="0">
                <a:solidFill>
                  <a:srgbClr val="2E5496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type="video/ogg"&gt;</a:t>
            </a:r>
            <a:endParaRPr sz="2400" dirty="0">
              <a:latin typeface="한컴산뜻돋움"/>
              <a:cs typeface="한컴산뜻돋움"/>
            </a:endParaRPr>
          </a:p>
          <a:p>
            <a:pPr marL="1359535">
              <a:lnSpc>
                <a:spcPct val="100000"/>
              </a:lnSpc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당신의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브라우저는</a:t>
            </a:r>
            <a:r>
              <a:rPr sz="2400" b="1" spc="-1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비디오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태그를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지원하지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않습니다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359535">
              <a:lnSpc>
                <a:spcPct val="100000"/>
              </a:lnSpc>
            </a:pPr>
            <a:r>
              <a:rPr sz="2400" b="1" spc="-10" dirty="0">
                <a:solidFill>
                  <a:srgbClr val="2E5496"/>
                </a:solidFill>
                <a:latin typeface="한컴산뜻돋움"/>
                <a:cs typeface="한컴산뜻돋움"/>
              </a:rPr>
              <a:t>&lt;/video&gt;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D8860-021D-D7B7-9FCD-A9DC01482D0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&lt;video&gt;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테그와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속성값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24F0FDE-72E0-766D-2BC0-CEBDC32EFA96}"/>
              </a:ext>
            </a:extLst>
          </p:cNvPr>
          <p:cNvSpPr txBox="1"/>
          <p:nvPr/>
        </p:nvSpPr>
        <p:spPr>
          <a:xfrm>
            <a:off x="486601" y="994059"/>
            <a:ext cx="1176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속성값</a:t>
            </a:r>
            <a:endParaRPr sz="2400" dirty="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웹과 멀티미디어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9229F-12EA-6D3A-429B-BD9E4836FDAA}"/>
              </a:ext>
            </a:extLst>
          </p:cNvPr>
          <p:cNvSpPr txBox="1"/>
          <p:nvPr/>
        </p:nvSpPr>
        <p:spPr>
          <a:xfrm>
            <a:off x="595618" y="1163828"/>
            <a:ext cx="4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&lt;object&gt;, &lt;embed&gt; - </a:t>
            </a:r>
            <a:r>
              <a:rPr lang="ko-KR" altLang="en-US" b="1"/>
              <a:t>외부</a:t>
            </a:r>
            <a:r>
              <a:rPr lang="en-US" altLang="ko-KR" b="1"/>
              <a:t> </a:t>
            </a:r>
            <a:r>
              <a:rPr lang="ko-KR" altLang="en-US" b="1"/>
              <a:t>파일 삽입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293CF-D0A3-9A28-6C60-F7799645574E}"/>
              </a:ext>
            </a:extLst>
          </p:cNvPr>
          <p:cNvSpPr txBox="1"/>
          <p:nvPr/>
        </p:nvSpPr>
        <p:spPr>
          <a:xfrm>
            <a:off x="704543" y="1988191"/>
            <a:ext cx="824651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웹 브라우저에서 직접 재생할 수 없는 자바 애플릿이나 </a:t>
            </a:r>
            <a:r>
              <a:rPr lang="en-US" altLang="ko-KR" sz="1400"/>
              <a:t>PDF, </a:t>
            </a:r>
            <a:r>
              <a:rPr lang="ko-KR" altLang="en-US" sz="1400"/>
              <a:t>플래시</a:t>
            </a:r>
            <a:r>
              <a:rPr lang="en-US" altLang="ko-KR" sz="1400"/>
              <a:t> </a:t>
            </a:r>
            <a:r>
              <a:rPr lang="ko-KR" altLang="en-US" sz="1400"/>
              <a:t>무비 등 삽입</a:t>
            </a:r>
            <a:endParaRPr lang="en-US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4B54C-1C16-DB78-5CE8-0B7520FF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6" y="2649348"/>
            <a:ext cx="6442878" cy="5943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E2A54E-5DB7-1BD8-2F92-84A9E11E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66" y="4336024"/>
            <a:ext cx="5118246" cy="3198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939C6E-3268-669B-411B-917FE003D75A}"/>
              </a:ext>
            </a:extLst>
          </p:cNvPr>
          <p:cNvSpPr/>
          <p:nvPr/>
        </p:nvSpPr>
        <p:spPr>
          <a:xfrm>
            <a:off x="704543" y="3704052"/>
            <a:ext cx="6096000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&lt;object&gt; </a:t>
            </a:r>
            <a:r>
              <a:rPr lang="ko-KR" altLang="en-US" sz="1400"/>
              <a:t>태그를 지원하지 않는 브라우저에서는 </a:t>
            </a:r>
            <a:r>
              <a:rPr lang="en-US" altLang="ko-KR" sz="1400"/>
              <a:t>&lt;embed&gt; </a:t>
            </a:r>
            <a:r>
              <a:rPr lang="ko-KR" altLang="en-US" sz="1400"/>
              <a:t>태그 사용</a:t>
            </a:r>
            <a:endParaRPr lang="en-US" altLang="ko-KR" sz="14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ADC404-05D6-29A5-1C40-77DD3BED943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E94A13-946B-E9ED-7D1A-E88D579AEF7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23B35-6F6E-AD25-BB5B-9498601E874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재생하기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51831-E1B7-E673-471A-3B9B1D5015A2}"/>
              </a:ext>
            </a:extLst>
          </p:cNvPr>
          <p:cNvSpPr txBox="1"/>
          <p:nvPr/>
        </p:nvSpPr>
        <p:spPr>
          <a:xfrm>
            <a:off x="557517" y="1174908"/>
            <a:ext cx="43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&lt;track&gt; </a:t>
            </a:r>
            <a:r>
              <a:rPr lang="ko-KR" altLang="en-US" b="1"/>
              <a:t>태그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78B78-A6E2-A3E3-E145-FB84AB8D8159}"/>
              </a:ext>
            </a:extLst>
          </p:cNvPr>
          <p:cNvSpPr txBox="1"/>
          <p:nvPr/>
        </p:nvSpPr>
        <p:spPr>
          <a:xfrm>
            <a:off x="683353" y="1627914"/>
            <a:ext cx="9110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비디오에 외부 자막 파일을 연결하는 태그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청각 장애인 뿐만 아니라 주변 소음이나 소리를 들을 수 없는 상황에서 비디오 내용을이해하는데 도움이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383A7-FF4E-5565-8297-F7CFD3F5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65" y="2558786"/>
            <a:ext cx="6204882" cy="3515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51F843-3A70-6ECB-DA83-7C1DE3E247A3}"/>
              </a:ext>
            </a:extLst>
          </p:cNvPr>
          <p:cNvSpPr/>
          <p:nvPr/>
        </p:nvSpPr>
        <p:spPr>
          <a:xfrm>
            <a:off x="918244" y="3102502"/>
            <a:ext cx="9177556" cy="33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latin typeface="+mn-ea"/>
              </a:rPr>
              <a:t>① </a:t>
            </a:r>
            <a:r>
              <a:rPr lang="en-US" altLang="ko-KR" sz="1300">
                <a:latin typeface="+mn-ea"/>
              </a:rPr>
              <a:t>kind </a:t>
            </a:r>
            <a:r>
              <a:rPr lang="ko-KR" altLang="en-US" sz="1300">
                <a:latin typeface="+mn-ea"/>
              </a:rPr>
              <a:t>속성 </a:t>
            </a:r>
            <a:r>
              <a:rPr lang="en-US" altLang="ko-KR" sz="1300">
                <a:latin typeface="+mn-ea"/>
              </a:rPr>
              <a:t>- </a:t>
            </a:r>
            <a:r>
              <a:rPr lang="ko-KR" altLang="en-US" sz="1300">
                <a:latin typeface="+mn-ea"/>
              </a:rPr>
              <a:t>자막 종류 지정</a:t>
            </a: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>
                <a:latin typeface="+mn-ea"/>
              </a:rPr>
              <a:t>② </a:t>
            </a:r>
            <a:r>
              <a:rPr lang="en-US" altLang="ko-KR" sz="1300">
                <a:latin typeface="+mn-ea"/>
              </a:rPr>
              <a:t>src </a:t>
            </a:r>
            <a:r>
              <a:rPr lang="ko-KR" altLang="en-US" sz="1300">
                <a:latin typeface="+mn-ea"/>
              </a:rPr>
              <a:t>속성 </a:t>
            </a:r>
            <a:r>
              <a:rPr lang="en-US" altLang="ko-KR" sz="1300">
                <a:latin typeface="+mn-ea"/>
              </a:rPr>
              <a:t>- </a:t>
            </a:r>
            <a:r>
              <a:rPr lang="ko-KR" altLang="en-US" sz="1300">
                <a:latin typeface="+mn-ea"/>
              </a:rPr>
              <a:t>자막 텍스트의 파일 경로 지정     ③ </a:t>
            </a:r>
            <a:r>
              <a:rPr lang="en-US" altLang="ko-KR" sz="1300">
                <a:latin typeface="+mn-ea"/>
              </a:rPr>
              <a:t>srclang </a:t>
            </a:r>
            <a:r>
              <a:rPr lang="ko-KR" altLang="en-US" sz="1300">
                <a:latin typeface="+mn-ea"/>
              </a:rPr>
              <a:t>속성 </a:t>
            </a:r>
            <a:r>
              <a:rPr lang="en-US" altLang="ko-KR" sz="1300">
                <a:latin typeface="+mn-ea"/>
              </a:rPr>
              <a:t>- </a:t>
            </a:r>
            <a:r>
              <a:rPr lang="ko-KR" altLang="en-US" sz="1300">
                <a:latin typeface="+mn-ea"/>
              </a:rPr>
              <a:t>사용 언어 지정</a:t>
            </a: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>
                <a:latin typeface="+mn-ea"/>
              </a:rPr>
              <a:t>④ </a:t>
            </a:r>
            <a:r>
              <a:rPr lang="en-US" altLang="ko-KR" sz="1300">
                <a:latin typeface="+mn-ea"/>
              </a:rPr>
              <a:t>label </a:t>
            </a:r>
            <a:r>
              <a:rPr lang="ko-KR" altLang="en-US" sz="1300">
                <a:latin typeface="+mn-ea"/>
              </a:rPr>
              <a:t>속성 </a:t>
            </a:r>
            <a:r>
              <a:rPr lang="en-US" altLang="ko-KR" sz="1300">
                <a:latin typeface="+mn-ea"/>
              </a:rPr>
              <a:t>- </a:t>
            </a:r>
            <a:r>
              <a:rPr lang="ko-KR" altLang="en-US" sz="1300">
                <a:latin typeface="+mn-ea"/>
              </a:rPr>
              <a:t>자막이 여러 개일 경우</a:t>
            </a:r>
            <a:r>
              <a:rPr lang="en-US" altLang="ko-KR" sz="1300">
                <a:latin typeface="+mn-ea"/>
              </a:rPr>
              <a:t>, </a:t>
            </a:r>
            <a:r>
              <a:rPr lang="ko-KR" altLang="en-US" sz="1300">
                <a:latin typeface="+mn-ea"/>
              </a:rPr>
              <a:t>자막 식별 제목 표시</a:t>
            </a:r>
            <a:endParaRPr lang="en-US" altLang="ko-KR" sz="13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+mn-ea"/>
              </a:rPr>
              <a:t>⑤ default </a:t>
            </a:r>
            <a:r>
              <a:rPr lang="ko-KR" altLang="en-US" sz="1300">
                <a:latin typeface="+mn-ea"/>
              </a:rPr>
              <a:t>속성 </a:t>
            </a:r>
            <a:r>
              <a:rPr lang="en-US" altLang="ko-KR" sz="1300">
                <a:latin typeface="+mn-ea"/>
              </a:rPr>
              <a:t>- </a:t>
            </a:r>
            <a:r>
              <a:rPr lang="ko-KR" altLang="en-US" sz="1300">
                <a:latin typeface="+mn-ea"/>
              </a:rPr>
              <a:t>자막 파일이 여러 개일 경우</a:t>
            </a:r>
            <a:r>
              <a:rPr lang="en-US" altLang="ko-KR" sz="1300">
                <a:latin typeface="+mn-ea"/>
              </a:rPr>
              <a:t>, </a:t>
            </a:r>
            <a:r>
              <a:rPr lang="ko-KR" altLang="en-US" sz="1300">
                <a:latin typeface="+mn-ea"/>
              </a:rPr>
              <a:t>기본으로 사용할 자막을 </a:t>
            </a:r>
            <a:r>
              <a:rPr lang="en-US" altLang="ko-KR" sz="1300">
                <a:latin typeface="+mn-ea"/>
              </a:rPr>
              <a:t>default</a:t>
            </a:r>
            <a:r>
              <a:rPr lang="ko-KR" altLang="en-US" sz="1300">
                <a:latin typeface="+mn-ea"/>
              </a:rPr>
              <a:t>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E7792-39BF-F4DF-DDDA-B4875817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7" y="3502654"/>
            <a:ext cx="4977643" cy="177217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F86D7A5-8E45-2CC8-1DD2-B4938186CB0D}"/>
              </a:ext>
            </a:extLst>
          </p:cNvPr>
          <p:cNvGrpSpPr/>
          <p:nvPr/>
        </p:nvGrpSpPr>
        <p:grpSpPr>
          <a:xfrm>
            <a:off x="6955347" y="3934887"/>
            <a:ext cx="4505403" cy="768239"/>
            <a:chOff x="7579195" y="4060272"/>
            <a:chExt cx="4505403" cy="7682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FBBF58-0820-AD9C-EFB7-5249B26F9BB5}"/>
                </a:ext>
              </a:extLst>
            </p:cNvPr>
            <p:cNvSpPr/>
            <p:nvPr/>
          </p:nvSpPr>
          <p:spPr>
            <a:xfrm>
              <a:off x="7579195" y="4366846"/>
              <a:ext cx="4505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200">
                  <a:solidFill>
                    <a:srgbClr val="8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track </a:t>
              </a:r>
              <a:r>
                <a:rPr lang="en-US" altLang="ko-KR" sz="120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kind</a:t>
              </a:r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=”subtitles” </a:t>
              </a:r>
              <a:r>
                <a:rPr lang="en-US" altLang="ko-KR" sz="120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=”Wildlife.vtt” </a:t>
              </a:r>
              <a:r>
                <a:rPr lang="en-US" altLang="ko-KR" sz="120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srclang</a:t>
              </a:r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=”ko” </a:t>
              </a:r>
              <a:r>
                <a:rPr lang="en-US" altLang="ko-KR" sz="120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label</a:t>
              </a:r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=”korean” </a:t>
              </a:r>
              <a:r>
                <a:rPr lang="en-US" altLang="ko-KR" sz="1200">
                  <a:solidFill>
                    <a:srgbClr val="FF0D0D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default</a:t>
              </a:r>
              <a:r>
                <a:rPr lang="en-US" altLang="ko-KR" sz="1200">
                  <a:solidFill>
                    <a:srgbClr val="0D4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ko-KR" altLang="en-US" sz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B0EA30-BBD9-39FD-E0B9-D800BB5415CA}"/>
                </a:ext>
              </a:extLst>
            </p:cNvPr>
            <p:cNvSpPr txBox="1"/>
            <p:nvPr/>
          </p:nvSpPr>
          <p:spPr>
            <a:xfrm>
              <a:off x="7579195" y="4060272"/>
              <a:ext cx="70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예</a:t>
              </a:r>
              <a:r>
                <a:rPr lang="en-US" altLang="ko-KR" sz="1200" b="1"/>
                <a:t>)</a:t>
              </a:r>
              <a:endParaRPr lang="ko-KR" altLang="en-US" sz="1200" b="1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AC8AF1-7F9D-D5FC-D766-C5074471431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0A7C2E-7A82-F0CC-49C1-D16B9BC7708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437C0-9931-6019-F45B-B92639B3942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87809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7" y="319086"/>
            <a:ext cx="8129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멀티미디어 파일 넣기</a:t>
            </a:r>
          </a:p>
        </p:txBody>
      </p:sp>
      <p:pic>
        <p:nvPicPr>
          <p:cNvPr id="2" name="그림 1" descr="모니터, 화면, 텔레비전, 사진이(가) 표시된 사진&#10;&#10;자동 생성된 설명">
            <a:extLst>
              <a:ext uri="{FF2B5EF4-FFF2-40B4-BE49-F238E27FC236}">
                <a16:creationId xmlns:a16="http://schemas.microsoft.com/office/drawing/2014/main" id="{B8D21650-960A-04C9-BF11-D7ECD2F6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5" y="1628332"/>
            <a:ext cx="3973628" cy="240846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B6BE1B-D60F-4497-2151-0C6BBF7E84E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250F32-E686-5DA2-6A95-701F610ABCD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3333D-C6CC-37FF-BCC3-18DE1F60962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39274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CD573-DA43-8049-88AB-984E47E8AF50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재생하기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ACB2D-2EC8-448F-CBCD-3CE5AD262E25}"/>
              </a:ext>
            </a:extLst>
          </p:cNvPr>
          <p:cNvSpPr txBox="1"/>
          <p:nvPr/>
        </p:nvSpPr>
        <p:spPr>
          <a:xfrm>
            <a:off x="345245" y="1185793"/>
            <a:ext cx="43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WebVTT </a:t>
            </a:r>
            <a:r>
              <a:rPr lang="ko-KR" altLang="en-US" b="1"/>
              <a:t>자막 파일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8CAF9-FB7B-00C6-FE2D-053AE7B84E14}"/>
              </a:ext>
            </a:extLst>
          </p:cNvPr>
          <p:cNvSpPr txBox="1"/>
          <p:nvPr/>
        </p:nvSpPr>
        <p:spPr>
          <a:xfrm>
            <a:off x="471081" y="1638799"/>
            <a:ext cx="5578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비디오 텍스트 트랙</a:t>
            </a:r>
            <a:r>
              <a:rPr lang="en-US" altLang="ko-KR" sz="1400"/>
              <a:t>(</a:t>
            </a:r>
            <a:r>
              <a:rPr lang="en-US" altLang="ko-KR" sz="1400" b="1">
                <a:solidFill>
                  <a:srgbClr val="C00000"/>
                </a:solidFill>
              </a:rPr>
              <a:t>Web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C00000"/>
                </a:solidFill>
              </a:rPr>
              <a:t>V</a:t>
            </a:r>
            <a:r>
              <a:rPr lang="en-US" altLang="ko-KR" sz="1400"/>
              <a:t>ideo </a:t>
            </a:r>
            <a:r>
              <a:rPr lang="en-US" altLang="ko-KR" sz="1400" b="1">
                <a:solidFill>
                  <a:srgbClr val="C00000"/>
                </a:solidFill>
              </a:rPr>
              <a:t>T</a:t>
            </a:r>
            <a:r>
              <a:rPr lang="en-US" altLang="ko-KR" sz="1400"/>
              <a:t>ext </a:t>
            </a:r>
            <a:r>
              <a:rPr lang="en-US" altLang="ko-KR" sz="1400" b="1">
                <a:solidFill>
                  <a:srgbClr val="C00000"/>
                </a:solidFill>
              </a:rPr>
              <a:t>T</a:t>
            </a:r>
            <a:r>
              <a:rPr lang="en-US" altLang="ko-KR" sz="1400"/>
              <a:t>rack)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모든 브라우저에서 공식적으로 지원하는 자막 파일 형식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자막</a:t>
            </a:r>
            <a:r>
              <a:rPr lang="en-US" altLang="ko-KR" sz="1400"/>
              <a:t> </a:t>
            </a:r>
            <a:r>
              <a:rPr lang="ko-KR" altLang="en-US" sz="1400"/>
              <a:t>내용과 시간 정보를 함께 담고 있음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비디오에서 자막을 확인하려면 서버에 올린 후 확인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98DB9-7AE4-47F7-451E-086EC67C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7" y="3126991"/>
            <a:ext cx="2294471" cy="166056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49D6D85-CB86-4A9D-0378-14E792AAB8D7}"/>
              </a:ext>
            </a:extLst>
          </p:cNvPr>
          <p:cNvGrpSpPr/>
          <p:nvPr/>
        </p:nvGrpSpPr>
        <p:grpSpPr>
          <a:xfrm>
            <a:off x="3189112" y="3126991"/>
            <a:ext cx="2583811" cy="3276755"/>
            <a:chOff x="3376290" y="2671039"/>
            <a:chExt cx="2780572" cy="36440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3B05E9-9143-BCD5-21A6-8524DD017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0019" y="2671039"/>
              <a:ext cx="2246843" cy="364409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49F0A5-EDD0-8BB8-72D1-80B5FCCFC47D}"/>
                </a:ext>
              </a:extLst>
            </p:cNvPr>
            <p:cNvSpPr txBox="1"/>
            <p:nvPr/>
          </p:nvSpPr>
          <p:spPr>
            <a:xfrm>
              <a:off x="3376290" y="2766951"/>
              <a:ext cx="470533" cy="34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예</a:t>
              </a:r>
              <a:r>
                <a:rPr lang="en-US" altLang="ko-KR" sz="1400" b="1"/>
                <a:t>)</a:t>
              </a:r>
              <a:endParaRPr lang="ko-KR" altLang="en-US" sz="1400" b="1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9E5B16-B6E0-29E2-CE69-CCDA8796D09E}"/>
              </a:ext>
            </a:extLst>
          </p:cNvPr>
          <p:cNvSpPr/>
          <p:nvPr/>
        </p:nvSpPr>
        <p:spPr>
          <a:xfrm>
            <a:off x="6220336" y="1737861"/>
            <a:ext cx="5620624" cy="1184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="media/Painting.mp4"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="video/mp4"&gt;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="media/Painting.webm"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="video/webm"&gt;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track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="media/Painting.vtt"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srclang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="ko"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="Korean"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video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168D4E-EDA4-DF2F-4258-C203740D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07" y="3213235"/>
            <a:ext cx="5304639" cy="17780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F8F094-4F47-9A07-0D5B-06784FB0EFB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C54D92-7062-B2F5-0CEE-A52A0B0FEB3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50440-FF59-AF11-E9C8-D74BCF22AEE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084354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C7C131A-D468-3AEC-86C2-33D84B419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2" y="1221079"/>
            <a:ext cx="3666461" cy="23810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BC7504D-C837-6AA2-3FF9-1380E7871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2" y="3762230"/>
            <a:ext cx="3666461" cy="2610563"/>
          </a:xfrm>
          <a:prstGeom prst="rect">
            <a:avLst/>
          </a:prstGeom>
        </p:spPr>
      </p:pic>
      <p:pic>
        <p:nvPicPr>
          <p:cNvPr id="5" name="그림 4" descr="실외, 건물, 기차, 대형이(가) 표시된 사진&#10;&#10;자동 생성된 설명">
            <a:extLst>
              <a:ext uri="{FF2B5EF4-FFF2-40B4-BE49-F238E27FC236}">
                <a16:creationId xmlns:a16="http://schemas.microsoft.com/office/drawing/2014/main" id="{C1429F65-4957-8BF9-125C-B3FC1AA8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77" y="2190801"/>
            <a:ext cx="5228571" cy="31428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7C65D4-E19F-92F7-5AEB-0225F31C554D}"/>
              </a:ext>
            </a:extLst>
          </p:cNvPr>
          <p:cNvSpPr/>
          <p:nvPr/>
        </p:nvSpPr>
        <p:spPr>
          <a:xfrm rot="1394501">
            <a:off x="4832195" y="2638097"/>
            <a:ext cx="809299" cy="272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0EDB84-EEC2-172A-ACEB-F6DB3674B8B3}"/>
              </a:ext>
            </a:extLst>
          </p:cNvPr>
          <p:cNvSpPr/>
          <p:nvPr/>
        </p:nvSpPr>
        <p:spPr>
          <a:xfrm rot="20147968">
            <a:off x="4853270" y="4433341"/>
            <a:ext cx="809299" cy="272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D01D9-C9A0-F3F8-ED90-9E5BBF10202A}"/>
              </a:ext>
            </a:extLst>
          </p:cNvPr>
          <p:cNvSpPr txBox="1"/>
          <p:nvPr/>
        </p:nvSpPr>
        <p:spPr>
          <a:xfrm>
            <a:off x="306647" y="319086"/>
            <a:ext cx="9642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캡션 메이커로 자막 파일 만들기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81E1D27-B925-6360-E510-AF2B30440B7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A69F66-BE7B-FD45-F2D5-EB06D72CE81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203F5-E030-EF56-F7EE-710F800B66D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10790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52" y="2507438"/>
            <a:ext cx="2914015" cy="16549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7500" spc="-37" baseline="-3333" dirty="0"/>
              <a:t>0</a:t>
            </a:r>
            <a:r>
              <a:rPr lang="en-US" sz="7500" spc="-37" baseline="-3333" dirty="0"/>
              <a:t>4</a:t>
            </a:r>
            <a:r>
              <a:rPr sz="1200" b="0" spc="-20" dirty="0">
                <a:latin typeface="한컴산뜻돋움"/>
                <a:cs typeface="한컴산뜻돋움"/>
              </a:rPr>
              <a:t>[</a:t>
            </a:r>
            <a:r>
              <a:rPr sz="1200" b="1" spc="-20" dirty="0">
                <a:latin typeface="한컴산뜻돋움"/>
                <a:cs typeface="한컴산뜻돋움"/>
              </a:rPr>
              <a:t>H</a:t>
            </a:r>
            <a:r>
              <a:rPr sz="1200" b="1" spc="-50" dirty="0">
                <a:latin typeface="한컴산뜻돋움"/>
                <a:cs typeface="한컴산뜻돋움"/>
              </a:rPr>
              <a:t>T</a:t>
            </a:r>
            <a:r>
              <a:rPr sz="1200" b="1" spc="-25" dirty="0">
                <a:latin typeface="한컴산뜻돋움"/>
                <a:cs typeface="한컴산뜻돋움"/>
              </a:rPr>
              <a:t>M</a:t>
            </a:r>
            <a:r>
              <a:rPr sz="1200" b="1" spc="-20" dirty="0">
                <a:latin typeface="한컴산뜻돋움"/>
                <a:cs typeface="한컴산뜻돋움"/>
              </a:rPr>
              <a:t>L</a:t>
            </a:r>
            <a:r>
              <a:rPr sz="1200" b="0" spc="-25" dirty="0">
                <a:latin typeface="한컴산뜻돋움"/>
                <a:cs typeface="한컴산뜻돋움"/>
              </a:rPr>
              <a:t>+</a:t>
            </a:r>
            <a:r>
              <a:rPr sz="1200" b="1" spc="-20" dirty="0">
                <a:latin typeface="한컴산뜻돋움"/>
                <a:cs typeface="한컴산뜻돋움"/>
              </a:rPr>
              <a:t>C</a:t>
            </a:r>
            <a:r>
              <a:rPr sz="1200" b="1" spc="-25" dirty="0">
                <a:latin typeface="한컴산뜻돋움"/>
                <a:cs typeface="한컴산뜻돋움"/>
              </a:rPr>
              <a:t>SS</a:t>
            </a:r>
            <a:r>
              <a:rPr sz="1200" b="0" spc="-20" dirty="0">
                <a:latin typeface="한컴산뜻돋움"/>
                <a:cs typeface="한컴산뜻돋움"/>
              </a:rPr>
              <a:t>+</a:t>
            </a:r>
            <a:r>
              <a:rPr sz="1200" b="0" spc="215" dirty="0">
                <a:latin typeface="한컴산뜻돋움"/>
                <a:cs typeface="한컴산뜻돋움"/>
              </a:rPr>
              <a:t> </a:t>
            </a:r>
            <a:r>
              <a:rPr sz="1200" b="1" spc="-10" dirty="0">
                <a:latin typeface="한컴산뜻돋움"/>
                <a:cs typeface="한컴산뜻돋움"/>
              </a:rPr>
              <a:t>JAVASCRIPT</a:t>
            </a:r>
            <a:r>
              <a:rPr sz="1200" b="0" spc="-10" dirty="0">
                <a:latin typeface="한컴산뜻돋움"/>
                <a:cs typeface="한컴산뜻돋움"/>
              </a:rPr>
              <a:t>]</a:t>
            </a:r>
            <a:endParaRPr sz="1200" dirty="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  <a:spcBef>
                <a:spcPts val="405"/>
              </a:spcBef>
            </a:pPr>
            <a:r>
              <a:rPr lang="ko-KR" altLang="en-US" sz="5000" spc="-165" dirty="0"/>
              <a:t>인코딩</a:t>
            </a:r>
            <a:endParaRPr sz="5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6444996" y="4014215"/>
            <a:ext cx="3557270" cy="1010919"/>
            <a:chOff x="6444996" y="4014215"/>
            <a:chExt cx="3557270" cy="1010919"/>
          </a:xfrm>
        </p:grpSpPr>
        <p:sp>
          <p:nvSpPr>
            <p:cNvPr id="7" name="object 7"/>
            <p:cNvSpPr/>
            <p:nvPr/>
          </p:nvSpPr>
          <p:spPr>
            <a:xfrm>
              <a:off x="7272528" y="4014215"/>
              <a:ext cx="2133600" cy="1010919"/>
            </a:xfrm>
            <a:custGeom>
              <a:avLst/>
              <a:gdLst/>
              <a:ahLst/>
              <a:cxnLst/>
              <a:rect l="l" t="t" r="r" b="b"/>
              <a:pathLst>
                <a:path w="2133600" h="1010920">
                  <a:moveTo>
                    <a:pt x="1941245" y="0"/>
                  </a:moveTo>
                  <a:lnTo>
                    <a:pt x="0" y="0"/>
                  </a:lnTo>
                  <a:lnTo>
                    <a:pt x="0" y="1010411"/>
                  </a:lnTo>
                  <a:lnTo>
                    <a:pt x="2133600" y="1010411"/>
                  </a:lnTo>
                  <a:lnTo>
                    <a:pt x="1941245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996" y="4014215"/>
              <a:ext cx="827531" cy="10104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90232" y="4014215"/>
              <a:ext cx="2811780" cy="1010919"/>
            </a:xfrm>
            <a:custGeom>
              <a:avLst/>
              <a:gdLst/>
              <a:ahLst/>
              <a:cxnLst/>
              <a:rect l="l" t="t" r="r" b="b"/>
              <a:pathLst>
                <a:path w="2811779" h="1010920">
                  <a:moveTo>
                    <a:pt x="2558288" y="0"/>
                  </a:moveTo>
                  <a:lnTo>
                    <a:pt x="0" y="0"/>
                  </a:lnTo>
                  <a:lnTo>
                    <a:pt x="0" y="1010411"/>
                  </a:lnTo>
                  <a:lnTo>
                    <a:pt x="2811780" y="1010411"/>
                  </a:lnTo>
                  <a:lnTo>
                    <a:pt x="2558288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18868" y="4169948"/>
            <a:ext cx="20262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8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다운로드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03019" y="2891028"/>
            <a:ext cx="5969635" cy="3860165"/>
            <a:chOff x="1303019" y="2891028"/>
            <a:chExt cx="5969635" cy="386016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9" y="4255007"/>
              <a:ext cx="566928" cy="5669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019" y="2891028"/>
              <a:ext cx="5244083" cy="36316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9615" y="6443471"/>
              <a:ext cx="4850891" cy="3073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625370" y="5078729"/>
            <a:ext cx="5013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2F7B77"/>
                </a:solidFill>
                <a:latin typeface="Arial"/>
                <a:cs typeface="Arial"/>
                <a:hlinkClick r:id="rId6"/>
              </a:rPr>
              <a:t>http://www.cacaotools.com/cacaoencoder/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1B419-17A7-11F9-101B-25C66259353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인코딩 프로그램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CCED3-292B-3E47-7C32-F11F23D818B0}"/>
              </a:ext>
            </a:extLst>
          </p:cNvPr>
          <p:cNvSpPr txBox="1"/>
          <p:nvPr/>
        </p:nvSpPr>
        <p:spPr>
          <a:xfrm>
            <a:off x="377570" y="931270"/>
            <a:ext cx="626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00AFEF"/>
                </a:solidFill>
                <a:latin typeface="한컴산뜻돋움"/>
                <a:cs typeface="한컴산뜻돋움"/>
              </a:rPr>
              <a:t>ogv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,</a:t>
            </a:r>
            <a:r>
              <a:rPr lang="ko-KR" altLang="en-US"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mp4,</a:t>
            </a:r>
            <a:r>
              <a:rPr lang="ko-KR" altLang="en-US" sz="2400" b="1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h264</a:t>
            </a:r>
            <a:r>
              <a:rPr lang="ko-KR" altLang="en-US"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인코딩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프로그램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DBAFA-A1ED-3CCD-6ECF-3E4FB52B4459}"/>
              </a:ext>
            </a:extLst>
          </p:cNvPr>
          <p:cNvSpPr txBox="1"/>
          <p:nvPr/>
        </p:nvSpPr>
        <p:spPr>
          <a:xfrm>
            <a:off x="348996" y="1552189"/>
            <a:ext cx="11206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</a:t>
            </a:r>
            <a:r>
              <a:rPr lang="en-US" altLang="ko-KR" dirty="0"/>
              <a:t>(</a:t>
            </a:r>
            <a:r>
              <a:rPr lang="ko-KR" altLang="en-US" dirty="0"/>
              <a:t>카카오</a:t>
            </a:r>
            <a:r>
              <a:rPr lang="en-US" altLang="ko-KR" dirty="0"/>
              <a:t>)</a:t>
            </a:r>
            <a:r>
              <a:rPr lang="ko-KR" altLang="en-US" dirty="0"/>
              <a:t>사이트에서 제공되는 </a:t>
            </a:r>
            <a:r>
              <a:rPr lang="ko-KR" altLang="en-US" b="1" dirty="0" err="1">
                <a:solidFill>
                  <a:srgbClr val="C00000"/>
                </a:solidFill>
              </a:rPr>
              <a:t>다음팟</a:t>
            </a:r>
            <a:r>
              <a:rPr lang="ko-KR" altLang="en-US" b="1" dirty="0">
                <a:solidFill>
                  <a:srgbClr val="C00000"/>
                </a:solidFill>
              </a:rPr>
              <a:t> 인코더</a:t>
            </a:r>
            <a:r>
              <a:rPr lang="ko-KR" altLang="en-US" dirty="0"/>
              <a:t>는 </a:t>
            </a:r>
            <a:r>
              <a:rPr lang="ko-KR" altLang="en-US" dirty="0" err="1"/>
              <a:t>ogv</a:t>
            </a:r>
            <a:r>
              <a:rPr lang="ko-KR" altLang="en-US" dirty="0"/>
              <a:t>, mp4, h.264포맷에 대해 인코딩을 제공하는 </a:t>
            </a:r>
            <a:r>
              <a:rPr lang="ko-KR" altLang="en-US" b="1" dirty="0">
                <a:solidFill>
                  <a:srgbClr val="C00000"/>
                </a:solidFill>
              </a:rPr>
              <a:t>무료</a:t>
            </a:r>
            <a:r>
              <a:rPr lang="ko-KR" altLang="en-US" dirty="0"/>
              <a:t> 프로그램이다. 인코딩 뿐만 아니라 간단한 편집까지 제공하여 편리하게 사용할 수 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5600046" y="3948901"/>
            <a:ext cx="3557270" cy="1010919"/>
            <a:chOff x="5480303" y="3899915"/>
            <a:chExt cx="3557270" cy="1010919"/>
          </a:xfrm>
        </p:grpSpPr>
        <p:sp>
          <p:nvSpPr>
            <p:cNvPr id="8" name="object 8"/>
            <p:cNvSpPr/>
            <p:nvPr/>
          </p:nvSpPr>
          <p:spPr>
            <a:xfrm>
              <a:off x="6307835" y="3899915"/>
              <a:ext cx="2133600" cy="1010919"/>
            </a:xfrm>
            <a:custGeom>
              <a:avLst/>
              <a:gdLst/>
              <a:ahLst/>
              <a:cxnLst/>
              <a:rect l="l" t="t" r="r" b="b"/>
              <a:pathLst>
                <a:path w="2133600" h="1010920">
                  <a:moveTo>
                    <a:pt x="1941245" y="0"/>
                  </a:moveTo>
                  <a:lnTo>
                    <a:pt x="0" y="0"/>
                  </a:lnTo>
                  <a:lnTo>
                    <a:pt x="0" y="1010411"/>
                  </a:lnTo>
                  <a:lnTo>
                    <a:pt x="2133600" y="1010411"/>
                  </a:lnTo>
                  <a:lnTo>
                    <a:pt x="1941245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3" y="3899915"/>
              <a:ext cx="827531" cy="10104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27063" y="3899915"/>
              <a:ext cx="2810510" cy="1010919"/>
            </a:xfrm>
            <a:custGeom>
              <a:avLst/>
              <a:gdLst/>
              <a:ahLst/>
              <a:cxnLst/>
              <a:rect l="l" t="t" r="r" b="b"/>
              <a:pathLst>
                <a:path w="2810509" h="1010920">
                  <a:moveTo>
                    <a:pt x="2556903" y="0"/>
                  </a:moveTo>
                  <a:lnTo>
                    <a:pt x="0" y="0"/>
                  </a:lnTo>
                  <a:lnTo>
                    <a:pt x="0" y="1010411"/>
                  </a:lnTo>
                  <a:lnTo>
                    <a:pt x="2810256" y="1010411"/>
                  </a:lnTo>
                  <a:lnTo>
                    <a:pt x="255690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74107" y="4104864"/>
            <a:ext cx="20262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8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다운로드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5652" y="2441448"/>
            <a:ext cx="5282565" cy="4195445"/>
            <a:chOff x="1025652" y="2441448"/>
            <a:chExt cx="5282565" cy="41954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0907" y="4140707"/>
              <a:ext cx="566928" cy="5669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244" y="6329172"/>
              <a:ext cx="4195571" cy="3073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652" y="2441448"/>
              <a:ext cx="4553711" cy="388772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80609" y="5013647"/>
            <a:ext cx="5525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7B77"/>
                </a:solidFill>
                <a:latin typeface="Arial"/>
                <a:cs typeface="Arial"/>
                <a:hlinkClick r:id="rId6"/>
              </a:rPr>
              <a:t>http://webmsoft.com/free-</a:t>
            </a:r>
            <a:r>
              <a:rPr sz="2000" b="1" spc="-10" dirty="0">
                <a:solidFill>
                  <a:srgbClr val="2F7B77"/>
                </a:solidFill>
                <a:latin typeface="Arial"/>
                <a:cs typeface="Arial"/>
                <a:hlinkClick r:id="rId6"/>
              </a:rPr>
              <a:t>webm-</a:t>
            </a:r>
            <a:r>
              <a:rPr sz="2000" b="1" spc="-25" dirty="0">
                <a:solidFill>
                  <a:srgbClr val="2F7B77"/>
                </a:solidFill>
                <a:latin typeface="Arial"/>
                <a:cs typeface="Arial"/>
                <a:hlinkClick r:id="rId6"/>
              </a:rPr>
              <a:t>encoder.html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8F6B3-84EA-D09E-6376-A035D4952851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인코딩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39B35-DB8E-CDE1-8633-E8DC211ADA14}"/>
              </a:ext>
            </a:extLst>
          </p:cNvPr>
          <p:cNvSpPr txBox="1"/>
          <p:nvPr/>
        </p:nvSpPr>
        <p:spPr>
          <a:xfrm>
            <a:off x="453118" y="1404196"/>
            <a:ext cx="11178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WebM</a:t>
            </a:r>
            <a:r>
              <a:rPr lang="ko-KR" altLang="en-US" dirty="0"/>
              <a:t> </a:t>
            </a:r>
            <a:r>
              <a:rPr lang="ko-KR" altLang="en-US" dirty="0" err="1"/>
              <a:t>Encoder</a:t>
            </a:r>
            <a:r>
              <a:rPr lang="ko-KR" altLang="en-US" dirty="0"/>
              <a:t> 1.2프로그램은 </a:t>
            </a:r>
            <a:r>
              <a:rPr lang="ko-KR" altLang="en-US" dirty="0" err="1"/>
              <a:t>WebM포맷의</a:t>
            </a:r>
            <a:r>
              <a:rPr lang="ko-KR" altLang="en-US" dirty="0"/>
              <a:t> 인코딩을 제공해 주는데 다른 프로그램도 많지만 사용상의 편리성 때문에 많이 이용되고 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20E55-6849-0B8A-2BAC-7AE18C3FA42A}"/>
              </a:ext>
            </a:extLst>
          </p:cNvPr>
          <p:cNvSpPr txBox="1"/>
          <p:nvPr/>
        </p:nvSpPr>
        <p:spPr>
          <a:xfrm>
            <a:off x="453118" y="942531"/>
            <a:ext cx="6457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 err="1">
                <a:solidFill>
                  <a:srgbClr val="00AFEF"/>
                </a:solidFill>
                <a:latin typeface="한컴산뜻돋움"/>
                <a:cs typeface="한컴산뜻돋움"/>
              </a:rPr>
              <a:t>WebM</a:t>
            </a:r>
            <a:r>
              <a:rPr lang="ko-KR" altLang="en-US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인코딩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프로그램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웹과 멀티미디어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5BBE6-3BE4-9735-EFAC-B7070155A2AB}"/>
              </a:ext>
            </a:extLst>
          </p:cNvPr>
          <p:cNvSpPr txBox="1"/>
          <p:nvPr/>
        </p:nvSpPr>
        <p:spPr>
          <a:xfrm>
            <a:off x="511727" y="1191237"/>
            <a:ext cx="501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웹에서 지원하는 비디오</a:t>
            </a:r>
            <a:r>
              <a:rPr lang="en-US" altLang="ko-KR" b="1"/>
              <a:t>/</a:t>
            </a:r>
            <a:r>
              <a:rPr lang="ko-KR" altLang="en-US" b="1"/>
              <a:t>오디오 파일</a:t>
            </a:r>
          </a:p>
        </p:txBody>
      </p:sp>
      <p:sp>
        <p:nvSpPr>
          <p:cNvPr id="3" name="사각형 설명선 11">
            <a:extLst>
              <a:ext uri="{FF2B5EF4-FFF2-40B4-BE49-F238E27FC236}">
                <a16:creationId xmlns:a16="http://schemas.microsoft.com/office/drawing/2014/main" id="{F69C0E9D-9B8F-C818-2F5D-9E31D939F393}"/>
              </a:ext>
            </a:extLst>
          </p:cNvPr>
          <p:cNvSpPr/>
          <p:nvPr/>
        </p:nvSpPr>
        <p:spPr>
          <a:xfrm>
            <a:off x="687826" y="5297400"/>
            <a:ext cx="5746459" cy="1157681"/>
          </a:xfrm>
          <a:prstGeom prst="wedgeRectCallout">
            <a:avLst>
              <a:gd name="adj1" fmla="val -24191"/>
              <a:gd name="adj2" fmla="val -6141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452B3-639D-ACB8-969D-7CD70650DBF1}"/>
              </a:ext>
            </a:extLst>
          </p:cNvPr>
          <p:cNvSpPr txBox="1"/>
          <p:nvPr/>
        </p:nvSpPr>
        <p:spPr>
          <a:xfrm>
            <a:off x="807184" y="5345327"/>
            <a:ext cx="550774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  <a:latin typeface="+mn-ea"/>
              </a:rPr>
              <a:t>최신 모던 브라우저를 사용한다면 </a:t>
            </a:r>
            <a:r>
              <a:rPr lang="en-US" altLang="ko-KR" sz="1400">
                <a:solidFill>
                  <a:srgbClr val="C00000"/>
                </a:solidFill>
                <a:latin typeface="+mn-ea"/>
              </a:rPr>
              <a:t>mp4</a:t>
            </a:r>
            <a:r>
              <a:rPr lang="ko-KR" altLang="en-US" sz="1400">
                <a:solidFill>
                  <a:srgbClr val="C00000"/>
                </a:solidFill>
                <a:latin typeface="+mn-ea"/>
              </a:rPr>
              <a:t>와 </a:t>
            </a:r>
            <a:r>
              <a:rPr lang="en-US" altLang="ko-KR" sz="1400">
                <a:solidFill>
                  <a:srgbClr val="C00000"/>
                </a:solidFill>
                <a:latin typeface="+mn-ea"/>
              </a:rPr>
              <a:t>mp3</a:t>
            </a:r>
            <a:r>
              <a:rPr lang="ko-KR" altLang="en-US" sz="1400">
                <a:solidFill>
                  <a:srgbClr val="C00000"/>
                </a:solidFill>
                <a:latin typeface="+mn-ea"/>
              </a:rPr>
              <a:t>를 사용하면 간단하지만</a:t>
            </a:r>
            <a:r>
              <a:rPr lang="en-US" altLang="ko-KR" sz="140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400">
                <a:solidFill>
                  <a:srgbClr val="C00000"/>
                </a:solidFill>
                <a:latin typeface="+mn-ea"/>
              </a:rPr>
              <a:t>사용자들의 브라우저는 다양하기 때문에 여러 종류의 파일 형식을 지정해야 한다</a:t>
            </a:r>
            <a:r>
              <a:rPr lang="en-US" altLang="ko-KR" sz="1400">
                <a:solidFill>
                  <a:srgbClr val="C00000"/>
                </a:solidFill>
                <a:latin typeface="+mn-ea"/>
              </a:rPr>
              <a:t>.</a:t>
            </a:r>
            <a:endParaRPr lang="ko-KR" altLang="en-US" sz="140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AD1997-0282-9EEA-C4E9-5B727B5E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55" y="1853763"/>
            <a:ext cx="6163928" cy="30965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1648CB-9FAA-BD81-3ADD-FBF5D534684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AC10D6-8838-A773-B9B9-431B2AF0A59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A9E6-A30E-42FA-06F1-514EFDDC6F7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7198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웹과 멀티미디어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266F0-2392-1E20-8FD2-A9214808331E}"/>
              </a:ext>
            </a:extLst>
          </p:cNvPr>
          <p:cNvSpPr txBox="1"/>
          <p:nvPr/>
        </p:nvSpPr>
        <p:spPr>
          <a:xfrm>
            <a:off x="511728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HTML5</a:t>
            </a:r>
            <a:r>
              <a:rPr lang="ko-KR" altLang="en-US" b="1"/>
              <a:t>와 비디오 코덱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14622-739C-8E3A-0664-9E047C76D9A8}"/>
              </a:ext>
            </a:extLst>
          </p:cNvPr>
          <p:cNvSpPr txBox="1"/>
          <p:nvPr/>
        </p:nvSpPr>
        <p:spPr>
          <a:xfrm>
            <a:off x="595616" y="1702965"/>
            <a:ext cx="5259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인코딩</a:t>
            </a:r>
            <a:r>
              <a:rPr lang="en-US" altLang="ko-KR" sz="1400"/>
              <a:t>(encoding) : </a:t>
            </a:r>
            <a:r>
              <a:rPr lang="ko-KR" altLang="en-US" sz="1400"/>
              <a:t>원본</a:t>
            </a:r>
            <a:r>
              <a:rPr lang="en-US" altLang="ko-KR" sz="1400"/>
              <a:t> </a:t>
            </a:r>
            <a:r>
              <a:rPr lang="ko-KR" altLang="en-US" sz="1400"/>
              <a:t>비디오를 컴퓨터에서 사용할 수 있는 비디오 파일로 변환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디코딩</a:t>
            </a:r>
            <a:r>
              <a:rPr lang="en-US" altLang="ko-KR" sz="1400"/>
              <a:t>(decoding) : </a:t>
            </a:r>
            <a:r>
              <a:rPr lang="ko-KR" altLang="en-US" sz="1400"/>
              <a:t>컴퓨터 비디오 파일에 있는 비디오 정보를 가져와 플레이어에 보여주는 과정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비디오 코덱 </a:t>
            </a:r>
            <a:r>
              <a:rPr lang="en-US" altLang="ko-KR" sz="1400"/>
              <a:t>: </a:t>
            </a:r>
            <a:r>
              <a:rPr lang="ko-KR" altLang="en-US" sz="1400"/>
              <a:t>인코딩과 디코딩 수행</a:t>
            </a:r>
            <a:r>
              <a:rPr lang="en-US" altLang="ko-KR" sz="1400"/>
              <a:t>. HTML5</a:t>
            </a:r>
            <a:r>
              <a:rPr lang="ko-KR" altLang="en-US" sz="1400"/>
              <a:t>에서는 브라우저에서 직접 재생할 수 있는 비디오 코덱만 허용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47410-016F-9F44-E123-27335BE5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3" y="3825093"/>
            <a:ext cx="4021472" cy="123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859FC-8973-0E7E-7D0C-BD18E2ADFE24}"/>
              </a:ext>
            </a:extLst>
          </p:cNvPr>
          <p:cNvSpPr txBox="1"/>
          <p:nvPr/>
        </p:nvSpPr>
        <p:spPr>
          <a:xfrm>
            <a:off x="6316908" y="1560569"/>
            <a:ext cx="52599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① </a:t>
            </a:r>
            <a:r>
              <a:rPr lang="en-US" altLang="ko-KR" sz="1400" b="1"/>
              <a:t>H.264/AVC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고화질의 영상</a:t>
            </a:r>
            <a:r>
              <a:rPr lang="en-US" altLang="ko-KR" sz="1400"/>
              <a:t>. mp4 </a:t>
            </a:r>
            <a:r>
              <a:rPr lang="ko-KR" altLang="en-US" sz="1400"/>
              <a:t>파일</a:t>
            </a:r>
            <a:r>
              <a:rPr lang="en-US" altLang="ko-KR" sz="1400"/>
              <a:t>, mov </a:t>
            </a:r>
            <a:r>
              <a:rPr lang="ko-KR" altLang="en-US" sz="1400"/>
              <a:t>파일 등에서 사용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유료 코덱이지만 온라인에서 사용할 경우 무료로 사용 가능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대부분 모던 브라우저에서 지원</a:t>
            </a:r>
          </a:p>
          <a:p>
            <a:pPr>
              <a:lnSpc>
                <a:spcPct val="150000"/>
              </a:lnSpc>
            </a:pPr>
            <a:r>
              <a:rPr lang="ko-KR" altLang="en-US" sz="1400" b="1"/>
              <a:t>② 오그 테오라</a:t>
            </a:r>
            <a:r>
              <a:rPr lang="en-US" altLang="ko-KR" sz="1400" b="1"/>
              <a:t>(Ogg Theora)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공개 코덱</a:t>
            </a:r>
            <a:r>
              <a:rPr lang="en-US" altLang="ko-KR" sz="1400"/>
              <a:t>. ogv </a:t>
            </a:r>
            <a:r>
              <a:rPr lang="ko-KR" altLang="en-US" sz="1400"/>
              <a:t>파일 형식에서 사용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파이어폭스와 오페라</a:t>
            </a:r>
            <a:r>
              <a:rPr lang="en-US" altLang="ko-KR" sz="1400"/>
              <a:t>, </a:t>
            </a:r>
            <a:r>
              <a:rPr lang="ko-KR" altLang="en-US" sz="1400"/>
              <a:t>크롬에서 지원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/>
              <a:t>③ v8, v9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오픈 소스로 공개한 코덱</a:t>
            </a:r>
            <a:r>
              <a:rPr lang="en-US" altLang="ko-KR" sz="1400"/>
              <a:t>.  webm </a:t>
            </a:r>
            <a:r>
              <a:rPr lang="ko-KR" altLang="en-US" sz="1400"/>
              <a:t>파일에서 사용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화질이 좋고 무료로 제공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파이어폭스와 오페라</a:t>
            </a:r>
            <a:r>
              <a:rPr lang="en-US" altLang="ko-KR" sz="1400"/>
              <a:t>, </a:t>
            </a:r>
            <a:r>
              <a:rPr lang="ko-KR" altLang="en-US" sz="1400"/>
              <a:t>크롬 등에서 지원</a:t>
            </a:r>
            <a:r>
              <a:rPr lang="en-US" altLang="ko-KR" sz="140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11C035-EF85-8595-1D7C-F4F7A921E4FA}"/>
              </a:ext>
            </a:extLst>
          </p:cNvPr>
          <p:cNvGrpSpPr/>
          <p:nvPr/>
        </p:nvGrpSpPr>
        <p:grpSpPr>
          <a:xfrm>
            <a:off x="4742925" y="5461233"/>
            <a:ext cx="7035218" cy="822121"/>
            <a:chOff x="4269997" y="5461233"/>
            <a:chExt cx="7508146" cy="822121"/>
          </a:xfrm>
        </p:grpSpPr>
        <p:sp>
          <p:nvSpPr>
            <p:cNvPr id="7" name="사각형 설명선 2">
              <a:extLst>
                <a:ext uri="{FF2B5EF4-FFF2-40B4-BE49-F238E27FC236}">
                  <a16:creationId xmlns:a16="http://schemas.microsoft.com/office/drawing/2014/main" id="{F20CD29C-457F-E287-8634-8942811393AF}"/>
                </a:ext>
              </a:extLst>
            </p:cNvPr>
            <p:cNvSpPr/>
            <p:nvPr/>
          </p:nvSpPr>
          <p:spPr>
            <a:xfrm>
              <a:off x="4269997" y="5461233"/>
              <a:ext cx="7273255" cy="822121"/>
            </a:xfrm>
            <a:prstGeom prst="wedgeRectCallout">
              <a:avLst>
                <a:gd name="adj1" fmla="val -4106"/>
                <a:gd name="adj2" fmla="val -74690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278125-F64E-B639-367A-FD444559A706}"/>
                </a:ext>
              </a:extLst>
            </p:cNvPr>
            <p:cNvSpPr txBox="1"/>
            <p:nvPr/>
          </p:nvSpPr>
          <p:spPr>
            <a:xfrm>
              <a:off x="4269997" y="5475715"/>
              <a:ext cx="750814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rgbClr val="C00000"/>
                  </a:solidFill>
                </a:rPr>
                <a:t>대부분의 브라우저에 </a:t>
              </a:r>
              <a:r>
                <a:rPr lang="en-US" altLang="ko-KR" sz="1400">
                  <a:solidFill>
                    <a:srgbClr val="C00000"/>
                  </a:solidFill>
                </a:rPr>
                <a:t>H.264 </a:t>
              </a:r>
              <a:r>
                <a:rPr lang="ko-KR" altLang="en-US" sz="1400">
                  <a:solidFill>
                    <a:srgbClr val="C00000"/>
                  </a:solidFill>
                </a:rPr>
                <a:t>코덱을 지원하므로 </a:t>
              </a:r>
              <a:r>
                <a:rPr lang="en-US" altLang="ko-KR" sz="1400">
                  <a:solidFill>
                    <a:srgbClr val="C00000"/>
                  </a:solidFill>
                </a:rPr>
                <a:t>mp4 </a:t>
              </a:r>
              <a:r>
                <a:rPr lang="ko-KR" altLang="en-US" sz="1400">
                  <a:solidFill>
                    <a:srgbClr val="C00000"/>
                  </a:solidFill>
                </a:rPr>
                <a:t>파일을 기본적으로 사용</a:t>
              </a:r>
              <a:endParaRPr lang="en-US" altLang="ko-KR" sz="1400">
                <a:solidFill>
                  <a:srgbClr val="C00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rgbClr val="C00000"/>
                  </a:solidFill>
                </a:rPr>
                <a:t>무료이면서 최신 코덱인 </a:t>
              </a:r>
              <a:r>
                <a:rPr lang="en-US" altLang="ko-KR" sz="1400">
                  <a:solidFill>
                    <a:srgbClr val="C00000"/>
                  </a:solidFill>
                </a:rPr>
                <a:t>v9 </a:t>
              </a:r>
              <a:r>
                <a:rPr lang="ko-KR" altLang="en-US" sz="1400">
                  <a:solidFill>
                    <a:srgbClr val="C00000"/>
                  </a:solidFill>
                </a:rPr>
                <a:t>코덱을 이용한 </a:t>
              </a:r>
              <a:r>
                <a:rPr lang="en-US" altLang="ko-KR" sz="1400">
                  <a:solidFill>
                    <a:srgbClr val="C00000"/>
                  </a:solidFill>
                </a:rPr>
                <a:t>webm </a:t>
              </a:r>
              <a:r>
                <a:rPr lang="ko-KR" altLang="en-US" sz="1400">
                  <a:solidFill>
                    <a:srgbClr val="C00000"/>
                  </a:solidFill>
                </a:rPr>
                <a:t>파일도 함께 사용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7EBD69D-4B2F-D8CB-966F-0F32948816D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4A5A52-6306-33A5-83EB-9757C047F8E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247E1-E8C4-8F97-DF90-22130F4304C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957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웹과 멀티미디어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7F093-9322-D176-2AF6-A2C27AE2443C}"/>
              </a:ext>
            </a:extLst>
          </p:cNvPr>
          <p:cNvSpPr txBox="1"/>
          <p:nvPr/>
        </p:nvSpPr>
        <p:spPr>
          <a:xfrm>
            <a:off x="511728" y="1191237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HTML5</a:t>
            </a:r>
            <a:r>
              <a:rPr lang="ko-KR" altLang="en-US" b="1"/>
              <a:t>와 오디오 코덱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3280E-1D5B-0195-07E0-301BD10CF010}"/>
              </a:ext>
            </a:extLst>
          </p:cNvPr>
          <p:cNvSpPr txBox="1"/>
          <p:nvPr/>
        </p:nvSpPr>
        <p:spPr>
          <a:xfrm>
            <a:off x="511728" y="1673559"/>
            <a:ext cx="525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① </a:t>
            </a:r>
            <a:r>
              <a:rPr lang="en-US" altLang="ko-KR" sz="1400" b="1"/>
              <a:t>MPEG-1 AUDIO Layer3 (MP3 </a:t>
            </a:r>
            <a:r>
              <a:rPr lang="ko-KR" altLang="en-US" sz="1400" b="1"/>
              <a:t>코덱</a:t>
            </a:r>
            <a:r>
              <a:rPr lang="en-US" altLang="ko-KR" sz="1400" b="1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가장 많이 사용하는 오디오 코덱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 mp3 </a:t>
            </a:r>
            <a:r>
              <a:rPr lang="ko-KR" altLang="en-US" sz="1400"/>
              <a:t>파일에서 사용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</a:t>
            </a:r>
            <a:r>
              <a:rPr lang="ko-KR" altLang="en-US" sz="1400"/>
              <a:t> 특허권이</a:t>
            </a:r>
            <a:r>
              <a:rPr lang="en-US" altLang="ko-KR" sz="1400"/>
              <a:t> </a:t>
            </a:r>
            <a:r>
              <a:rPr lang="ko-KR" altLang="en-US" sz="1400"/>
              <a:t>등록되어 있어 유료</a:t>
            </a:r>
          </a:p>
          <a:p>
            <a:pPr>
              <a:lnSpc>
                <a:spcPct val="150000"/>
              </a:lnSpc>
            </a:pPr>
            <a:r>
              <a:rPr lang="ko-KR" altLang="en-US" sz="1400" b="1"/>
              <a:t>② 오그 보비스</a:t>
            </a:r>
            <a:r>
              <a:rPr lang="en-US" altLang="ko-KR" sz="1400" b="1"/>
              <a:t>(Ogg Vorbis)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공개 코덱</a:t>
            </a:r>
            <a:r>
              <a:rPr lang="en-US" altLang="ko-KR" sz="1400"/>
              <a:t>. ogg </a:t>
            </a:r>
            <a:r>
              <a:rPr lang="ko-KR" altLang="en-US" sz="1400"/>
              <a:t>파일 형식에서 사용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재생 플레이어가 적고 인코딩</a:t>
            </a:r>
            <a:r>
              <a:rPr lang="en-US" altLang="ko-KR" sz="1400"/>
              <a:t> </a:t>
            </a:r>
            <a:r>
              <a:rPr lang="ko-KR" altLang="en-US" sz="1400"/>
              <a:t>시간이 더 걸린다는 단점</a:t>
            </a:r>
            <a:r>
              <a:rPr lang="en-US" altLang="ko-KR" sz="1400"/>
              <a:t>.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but, </a:t>
            </a:r>
            <a:r>
              <a:rPr lang="ko-KR" altLang="en-US" sz="1400">
                <a:sym typeface="Wingdings" panose="05000000000000000000" pitchFamily="2" charset="2"/>
              </a:rPr>
              <a:t>무료라서 </a:t>
            </a:r>
            <a:r>
              <a:rPr lang="en-US" altLang="ko-KR" sz="1400">
                <a:sym typeface="Wingdings" panose="05000000000000000000" pitchFamily="2" charset="2"/>
              </a:rPr>
              <a:t>PC </a:t>
            </a:r>
            <a:r>
              <a:rPr lang="ko-KR" altLang="en-US" sz="1400">
                <a:sym typeface="Wingdings" panose="05000000000000000000" pitchFamily="2" charset="2"/>
              </a:rPr>
              <a:t>게임 등에 많이 사용됨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2B2F2D-B4BC-9E1D-2872-3080D300BD4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3B945D-7186-7BE4-C99A-110E6FFA855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64289-9080-9E92-E3D2-E7EE460D37D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373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오디오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4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4100</Words>
  <Application>Microsoft Office PowerPoint</Application>
  <PresentationFormat>와이드스크린</PresentationFormat>
  <Paragraphs>546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4" baseType="lpstr">
      <vt:lpstr>D2Coding</vt:lpstr>
      <vt:lpstr>KoPubWorld돋움체 Bold</vt:lpstr>
      <vt:lpstr>TDc_SSiGothic_120_OTF</vt:lpstr>
      <vt:lpstr>TDc_SSiMyungJo_120_OTF</vt:lpstr>
      <vt:lpstr>굴림</vt:lpstr>
      <vt:lpstr>나눔고딕</vt:lpstr>
      <vt:lpstr>나눔고딕 ExtraBold</vt:lpstr>
      <vt:lpstr>맑은 고딕</vt:lpstr>
      <vt:lpstr>한컴산뜻돋움</vt:lpstr>
      <vt:lpstr>휴먼모음T</vt:lpstr>
      <vt:lpstr>휴먼아미체</vt:lpstr>
      <vt:lpstr>Arial</vt:lpstr>
      <vt:lpstr>Arial Narrow</vt:lpstr>
      <vt:lpstr>Microsoft Sans Serif</vt:lpstr>
      <vt:lpstr>Times New Roman</vt:lpstr>
      <vt:lpstr>Wingdings</vt:lpstr>
      <vt:lpstr>Office 테마</vt:lpstr>
      <vt:lpstr>PowerPoint 프레젠테이션</vt:lpstr>
      <vt:lpstr>01[HTML+CSS+ JAVASCRIPT] 멀티미디어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오디오</vt:lpstr>
      <vt:lpstr>PowerPoint 프레젠테이션</vt:lpstr>
      <vt:lpstr>PowerPoint 프레젠테이션</vt:lpstr>
      <vt:lpstr>PowerPoint 프레젠테이션</vt:lpstr>
      <vt:lpstr>&lt;audio&gt; 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HTML5 사운드 파일 포맷</vt:lpstr>
      <vt:lpstr>03[HTML+CSS+ JAVASCRIPT] 비디오</vt:lpstr>
      <vt:lpstr>PowerPoint 프레젠테이션</vt:lpstr>
      <vt:lpstr>coder + decoder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&lt;video&gt; 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src 속성</vt:lpstr>
      <vt:lpstr>autoplay 속성</vt:lpstr>
      <vt:lpstr>poster 속성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인코딩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31</cp:revision>
  <dcterms:created xsi:type="dcterms:W3CDTF">2023-02-26T07:55:58Z</dcterms:created>
  <dcterms:modified xsi:type="dcterms:W3CDTF">2023-05-12T07:42:10Z</dcterms:modified>
</cp:coreProperties>
</file>